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7" r:id="rId3"/>
    <p:sldId id="301" r:id="rId4"/>
    <p:sldId id="307" r:id="rId5"/>
    <p:sldId id="288" r:id="rId6"/>
    <p:sldId id="308" r:id="rId7"/>
    <p:sldId id="300" r:id="rId8"/>
    <p:sldId id="303" r:id="rId9"/>
    <p:sldId id="304" r:id="rId10"/>
    <p:sldId id="299" r:id="rId11"/>
    <p:sldId id="302" r:id="rId12"/>
    <p:sldId id="305" r:id="rId13"/>
    <p:sldId id="30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1" autoAdjust="0"/>
    <p:restoredTop sz="90476" autoAdjust="0"/>
  </p:normalViewPr>
  <p:slideViewPr>
    <p:cSldViewPr>
      <p:cViewPr>
        <p:scale>
          <a:sx n="80" d="100"/>
          <a:sy n="80" d="100"/>
        </p:scale>
        <p:origin x="-2514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CA2A33-90F0-481A-8F09-5FC44333825C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45EED1-3130-4B07-932A-C0C23661F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56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else to they want??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5EED1-3130-4B07-932A-C0C23661F2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81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longer associated with Dartmouth</a:t>
            </a:r>
          </a:p>
          <a:p>
            <a:r>
              <a:rPr lang="en-US" dirty="0" smtClean="0"/>
              <a:t>Opportunity for</a:t>
            </a:r>
            <a:r>
              <a:rPr lang="en-US" baseline="0" dirty="0" smtClean="0"/>
              <a:t> Michigan </a:t>
            </a:r>
            <a:r>
              <a:rPr lang="en-US" dirty="0" smtClean="0"/>
              <a:t>to become part</a:t>
            </a:r>
            <a:r>
              <a:rPr lang="en-US" baseline="0" dirty="0" smtClean="0"/>
              <a:t> of the Learning Community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Possibility of demonstrating how the tool works in making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5EED1-3130-4B07-932A-C0C23661F27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68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r>
              <a:rPr lang="en-US" baseline="0" dirty="0" smtClean="0"/>
              <a:t> is for every program in the State of Michigan to score 125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Top three/bottom 3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 was a question about are fidelity reviewers there to find </a:t>
            </a:r>
            <a:r>
              <a:rPr lang="en-US" dirty="0" err="1" smtClean="0"/>
              <a:t>fidelSty</a:t>
            </a:r>
            <a:r>
              <a:rPr lang="en-US" dirty="0" smtClean="0"/>
              <a:t> or the absence thereof.  Neither/both – alignment with the model.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Letter from</a:t>
            </a:r>
            <a:r>
              <a:rPr lang="en-US" baseline="0" dirty="0" smtClean="0"/>
              <a:t> Joe </a:t>
            </a:r>
            <a:r>
              <a:rPr lang="en-US" baseline="0" smtClean="0"/>
              <a:t>dated 2/22/16 </a:t>
            </a:r>
            <a:r>
              <a:rPr lang="en-US" baseline="0" dirty="0" smtClean="0"/>
              <a:t>to EBP/IPS Supervisors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5EED1-3130-4B07-932A-C0C23661F27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0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</a:t>
            </a:r>
            <a:r>
              <a:rPr lang="en-US" baseline="0" dirty="0" smtClean="0"/>
              <a:t> CMCMH and </a:t>
            </a:r>
            <a:r>
              <a:rPr lang="en-US" baseline="0" dirty="0" err="1" smtClean="0"/>
              <a:t>Healthwest</a:t>
            </a:r>
            <a:r>
              <a:rPr lang="en-US" baseline="0" dirty="0" smtClean="0"/>
              <a:t> ready to pull 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5EED1-3130-4B07-932A-C0C23661F27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4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Being</a:t>
            </a:r>
            <a:r>
              <a:rPr lang="en-US" baseline="0" dirty="0" smtClean="0"/>
              <a:t> sensitive to the size of teams – we are providing for a service for you.  If something we are doing something that doesn’t work while we’re there, please let us know.</a:t>
            </a:r>
            <a:endParaRPr lang="en-US" dirty="0" smtClean="0"/>
          </a:p>
          <a:p>
            <a:r>
              <a:rPr lang="en-US" dirty="0" smtClean="0"/>
              <a:t>Using each other to answer</a:t>
            </a:r>
            <a:r>
              <a:rPr lang="en-US" baseline="0" dirty="0" smtClean="0"/>
              <a:t>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5EED1-3130-4B07-932A-C0C23661F27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17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</a:t>
            </a:r>
            <a:r>
              <a:rPr lang="en-US" baseline="0" dirty="0" smtClean="0"/>
              <a:t> the ES a team member or someone who comes to our team meeting?</a:t>
            </a:r>
          </a:p>
          <a:p>
            <a:r>
              <a:rPr lang="en-US" baseline="0" dirty="0" smtClean="0"/>
              <a:t>Is there documentation of interaction between the various team members – both in ES documentation but also clinical staff?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45EED1-3130-4B07-932A-C0C23661F27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4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EE2A0-A615-47CC-B357-CA416C580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9A736-AEDE-41C8-8924-3C70B6D53951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D82FF-996D-4098-A7F6-9352155C1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E6124-3EFB-4A25-8A4F-5FA4D3723F72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8BC8E-7CF4-4A90-8F5E-6BFCA0BB4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8A9CF-C795-496C-A7F4-85E2A2D76161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7EEF3-3A0F-4865-B03F-D886EA12A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C30E2-623A-49A7-9552-E4B0F4307B03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A3A55-E83D-469F-9654-755A7DE34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D5F3-3FA3-4BC1-8C27-AFED1AB11F78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F4B34-A309-4115-A5B3-A9D8396B0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E73DE-4B3B-449C-88D0-7D25D29F4B00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EEDAD-9104-46E4-9BFA-DFBF54AE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C767-71A3-47C0-B300-41F00D3878D7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C20B8-8A10-4BD7-B8C4-685E6228F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66B9-FEFD-4593-9135-4E0CBCE80C00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318BA-24F1-44CB-9F05-E3B884187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03338-0981-4A52-8E15-8BC2342FE80E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6C7F4-4748-4BDE-AC83-BC7CFBE32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55721-04FC-4907-A4F8-311A85341DDD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0B1A5-FA45-4160-A6DC-19DDA47D9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BB4D5-3938-4E59-B53F-5F9FE5CEBC8D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A07E1DB-5423-4323-9D7D-45F48B39F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19AADB5C-3322-4AD8-AD8D-6DDBDFC52255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38AC8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swork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psworks.org/wp-content/uploads/2014/04/IPS-Fidelity-Scale-Eng1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IPS Supervisor’s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Evidenced-Based Practice/Individual Placement &amp; Support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January 10, 2017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Presented by Kris Burgess and Eric Karbowski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Please Be Aware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members and shadows</a:t>
            </a:r>
          </a:p>
          <a:p>
            <a:r>
              <a:rPr lang="en-US" dirty="0" smtClean="0"/>
              <a:t>Maximizing the opportunity of having a review</a:t>
            </a:r>
          </a:p>
          <a:p>
            <a:r>
              <a:rPr lang="en-US" dirty="0" smtClean="0"/>
              <a:t>While the Review Team is on site</a:t>
            </a:r>
          </a:p>
          <a:p>
            <a:r>
              <a:rPr lang="en-US" dirty="0" smtClean="0"/>
              <a:t>EMR differences</a:t>
            </a:r>
          </a:p>
          <a:p>
            <a:r>
              <a:rPr lang="en-US" dirty="0" smtClean="0"/>
              <a:t>Multiple points of verification</a:t>
            </a:r>
          </a:p>
          <a:p>
            <a:r>
              <a:rPr lang="en-US" dirty="0" smtClean="0"/>
              <a:t>Opportunity for the site to get clarification following the review – Consultation Call </a:t>
            </a:r>
          </a:p>
          <a:p>
            <a:r>
              <a:rPr lang="en-US" dirty="0" smtClean="0"/>
              <a:t>Opportunity for the site to provide feedback on the review process following the review</a:t>
            </a:r>
          </a:p>
          <a:p>
            <a:r>
              <a:rPr lang="en-US" dirty="0" smtClean="0"/>
              <a:t>Fidelity reviewers continue to grow and learn new things in the model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36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Let’s </a:t>
            </a:r>
            <a:r>
              <a:rPr lang="en-US" dirty="0"/>
              <a:t>talk – Are </a:t>
            </a:r>
            <a:r>
              <a:rPr lang="en-US" dirty="0" smtClean="0"/>
              <a:t>There Areas </a:t>
            </a:r>
            <a:r>
              <a:rPr lang="en-US" dirty="0"/>
              <a:t>of </a:t>
            </a:r>
            <a:r>
              <a:rPr lang="en-US" dirty="0" smtClean="0"/>
              <a:t>Struggle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program goals?</a:t>
            </a:r>
          </a:p>
          <a:p>
            <a:r>
              <a:rPr lang="en-US" dirty="0"/>
              <a:t>Are you developing short term and long term goals? </a:t>
            </a:r>
          </a:p>
          <a:p>
            <a:r>
              <a:rPr lang="en-US" dirty="0"/>
              <a:t>Does everyone on the team know what the program goals are?</a:t>
            </a:r>
          </a:p>
          <a:p>
            <a:r>
              <a:rPr lang="en-US" dirty="0"/>
              <a:t>Who developed the goals? </a:t>
            </a:r>
          </a:p>
          <a:p>
            <a:r>
              <a:rPr lang="en-US" dirty="0"/>
              <a:t>Does the team agree with/is there buy into the goals? </a:t>
            </a:r>
          </a:p>
          <a:p>
            <a:r>
              <a:rPr lang="en-US" dirty="0" smtClean="0"/>
              <a:t>Are there individual goals for each Employment Specialist?</a:t>
            </a:r>
          </a:p>
          <a:p>
            <a:r>
              <a:rPr lang="en-US" dirty="0" smtClean="0"/>
              <a:t>Does the ES know his/her goal(s)?</a:t>
            </a:r>
          </a:p>
          <a:p>
            <a:r>
              <a:rPr lang="en-US" dirty="0" smtClean="0"/>
              <a:t>Who developed the goal(s)?</a:t>
            </a:r>
          </a:p>
          <a:p>
            <a:r>
              <a:rPr lang="en-US" dirty="0" smtClean="0"/>
              <a:t>Does the ES buy into the goal(s)?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78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</a:t>
            </a:r>
            <a:r>
              <a:rPr lang="en-US" dirty="0" smtClean="0"/>
              <a:t>Along </a:t>
            </a:r>
            <a:r>
              <a:rPr lang="en-US" dirty="0"/>
              <a:t>S</a:t>
            </a:r>
            <a:r>
              <a:rPr lang="en-US" dirty="0" smtClean="0"/>
              <a:t>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follow along supports look like in your program?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there a plan for follow along </a:t>
            </a:r>
            <a:r>
              <a:rPr lang="en-US" dirty="0" smtClean="0"/>
              <a:t>supports?</a:t>
            </a:r>
          </a:p>
          <a:p>
            <a:pPr lvl="1"/>
            <a:r>
              <a:rPr lang="en-US" dirty="0" smtClean="0"/>
              <a:t>Can anyone take over the supports if the ES left?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How are you documenting follow along </a:t>
            </a:r>
            <a:r>
              <a:rPr lang="en-US" dirty="0"/>
              <a:t>supports? </a:t>
            </a: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MRS </a:t>
            </a:r>
            <a:r>
              <a:rPr lang="en-US" dirty="0"/>
              <a:t>expectations regarding follow along supports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86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/>
          <a:lstStyle/>
          <a:p>
            <a:r>
              <a:rPr lang="en-US" sz="1800" dirty="0" smtClean="0"/>
              <a:t>It’s more </a:t>
            </a:r>
            <a:r>
              <a:rPr lang="en-US" sz="1800" dirty="0"/>
              <a:t>than shared space and meeting </a:t>
            </a:r>
            <a:r>
              <a:rPr lang="en-US" sz="1800" dirty="0" smtClean="0"/>
              <a:t>attendance.</a:t>
            </a:r>
          </a:p>
          <a:p>
            <a:r>
              <a:rPr lang="en-US" sz="1800" dirty="0" smtClean="0"/>
              <a:t>What Fidelity tells us about integration: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/>
              <a:t>	1</a:t>
            </a:r>
            <a:r>
              <a:rPr lang="en-US" sz="1800" dirty="0"/>
              <a:t>) Employment Specialists attend weekly treatment team meetings. </a:t>
            </a:r>
            <a:endParaRPr lang="en-US" sz="1800" dirty="0" smtClean="0"/>
          </a:p>
          <a:p>
            <a:pPr marL="114300" indent="0">
              <a:buNone/>
            </a:pPr>
            <a:r>
              <a:rPr lang="en-US" sz="1800" dirty="0" smtClean="0"/>
              <a:t>	2</a:t>
            </a:r>
            <a:r>
              <a:rPr lang="en-US" sz="1800" dirty="0"/>
              <a:t>) Employment specialists actively participate in weekly mental health </a:t>
            </a:r>
            <a:r>
              <a:rPr lang="en-US" sz="1800" dirty="0" smtClean="0"/>
              <a:t>	treatment </a:t>
            </a:r>
            <a:r>
              <a:rPr lang="en-US" sz="1800" dirty="0"/>
              <a:t>team meetings (not replaced by administrative meetings) </a:t>
            </a:r>
            <a:r>
              <a:rPr lang="en-US" sz="1800" dirty="0" smtClean="0"/>
              <a:t>	that </a:t>
            </a:r>
            <a:r>
              <a:rPr lang="en-US" sz="1800" dirty="0"/>
              <a:t>discuss individual clients and their employment goals with shared </a:t>
            </a:r>
            <a:r>
              <a:rPr lang="en-US" sz="1800" dirty="0" smtClean="0"/>
              <a:t>	decision-making.</a:t>
            </a:r>
          </a:p>
          <a:p>
            <a:pPr marL="114300" indent="0">
              <a:buNone/>
            </a:pPr>
            <a:r>
              <a:rPr lang="en-US" sz="1800" dirty="0" smtClean="0"/>
              <a:t>	3</a:t>
            </a:r>
            <a:r>
              <a:rPr lang="en-US" sz="1800" dirty="0"/>
              <a:t>) Employment specialist’s office is in close proximity to (or shared </a:t>
            </a:r>
            <a:r>
              <a:rPr lang="en-US" sz="1800" dirty="0" smtClean="0"/>
              <a:t>	with</a:t>
            </a:r>
            <a:r>
              <a:rPr lang="en-US" sz="1800" dirty="0"/>
              <a:t>) their mental health treatment team members. </a:t>
            </a:r>
            <a:endParaRPr lang="en-US" sz="1800" dirty="0" smtClean="0"/>
          </a:p>
          <a:p>
            <a:pPr marL="114300" indent="0">
              <a:buNone/>
            </a:pPr>
            <a:r>
              <a:rPr lang="en-US" sz="1800" dirty="0" smtClean="0"/>
              <a:t>	4</a:t>
            </a:r>
            <a:r>
              <a:rPr lang="en-US" sz="1800" dirty="0"/>
              <a:t>) Documentation of mental health treatment and employment </a:t>
            </a:r>
            <a:r>
              <a:rPr lang="en-US" sz="1800" dirty="0" smtClean="0"/>
              <a:t>	services </a:t>
            </a:r>
            <a:r>
              <a:rPr lang="en-US" sz="1800" dirty="0"/>
              <a:t>is integrated in a single client chart. </a:t>
            </a:r>
            <a:endParaRPr lang="en-US" sz="1800" dirty="0" smtClean="0"/>
          </a:p>
          <a:p>
            <a:pPr marL="114300" indent="0">
              <a:buNone/>
            </a:pPr>
            <a:r>
              <a:rPr lang="en-US" sz="1800" dirty="0" smtClean="0"/>
              <a:t>	5</a:t>
            </a:r>
            <a:r>
              <a:rPr lang="en-US" sz="1800" dirty="0"/>
              <a:t>) Employment specialists help the team think about employment for </a:t>
            </a:r>
            <a:r>
              <a:rPr lang="en-US" sz="1800" dirty="0" smtClean="0"/>
              <a:t>	people </a:t>
            </a:r>
            <a:r>
              <a:rPr lang="en-US" sz="1800" dirty="0"/>
              <a:t>who haven’t yet been referred to supported employment </a:t>
            </a:r>
            <a:r>
              <a:rPr lang="en-US" sz="1800" dirty="0" smtClean="0"/>
              <a:t>	services.</a:t>
            </a:r>
          </a:p>
          <a:p>
            <a:pPr marL="114300" indent="0">
              <a:buNone/>
            </a:pPr>
            <a:endParaRPr lang="en-US" sz="1800" dirty="0"/>
          </a:p>
          <a:p>
            <a:r>
              <a:rPr lang="en-US" sz="1800" dirty="0" smtClean="0"/>
              <a:t>Continuous improvement</a:t>
            </a:r>
          </a:p>
          <a:p>
            <a:pPr marL="11430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25505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2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</a:t>
            </a:r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/>
              <a:t>P</a:t>
            </a:r>
            <a:r>
              <a:rPr lang="en-US" dirty="0" smtClean="0"/>
              <a:t>lanned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5105400"/>
          </a:xfrm>
        </p:spPr>
        <p:txBody>
          <a:bodyPr/>
          <a:lstStyle/>
          <a:p>
            <a:pPr marL="571500" lvl="0" indent="-457200">
              <a:buFont typeface="+mj-lt"/>
              <a:buAutoNum type="arabicPeriod"/>
            </a:pPr>
            <a:r>
              <a:rPr lang="en-US" dirty="0" smtClean="0"/>
              <a:t>IPS </a:t>
            </a:r>
            <a:r>
              <a:rPr lang="en-US" dirty="0"/>
              <a:t>– “The Model”: No matter where we provide services, the model is the model.  Can it look different in different places?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What does the Fidelity Score tell us</a:t>
            </a:r>
            <a:r>
              <a:rPr lang="en-US" dirty="0" smtClean="0"/>
              <a:t>?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dirty="0" smtClean="0"/>
              <a:t>Training New Employment Specialists</a:t>
            </a:r>
            <a:endParaRPr lang="en-US" dirty="0"/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Documenting IPS services effectively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Before and After the Fidelity Review – Preparing for the review and what a Plan for Improvement should include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Let’s talk – Are there areas of struggle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Follow along supports – moving people through services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Integration – more than shared space and meeting </a:t>
            </a:r>
            <a:r>
              <a:rPr lang="en-US" dirty="0" smtClean="0"/>
              <a:t>attendance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What else do you need?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IPS – “The Model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update – “New” IPS website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www.ipsworks.org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matter where we provide services, the model is the model.  Can it look different in different places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125 point scale </a:t>
            </a:r>
            <a:r>
              <a:rPr lang="en-US" dirty="0"/>
              <a:t>  </a:t>
            </a:r>
            <a:r>
              <a:rPr lang="en-US" dirty="0">
                <a:hlinkClick r:id="rId4"/>
              </a:rPr>
              <a:t>https://www.ipsworks.org/wp-content/uploads/2014/04/IPS-Fidelity-Scale-Eng1.pdf</a:t>
            </a:r>
            <a:endParaRPr lang="en-US" dirty="0" smtClean="0"/>
          </a:p>
          <a:p>
            <a:r>
              <a:rPr lang="en-US" dirty="0" smtClean="0"/>
              <a:t>New reporting tool 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Are the Fidelity Reports helpful?</a:t>
            </a:r>
          </a:p>
          <a:p>
            <a:r>
              <a:rPr lang="en-US" dirty="0" smtClean="0"/>
              <a:t>Calculations (how calculations/percentages are generated)</a:t>
            </a:r>
          </a:p>
          <a:p>
            <a:r>
              <a:rPr lang="en-US" dirty="0"/>
              <a:t>Revisiting the model </a:t>
            </a:r>
          </a:p>
          <a:p>
            <a:r>
              <a:rPr lang="en-US" dirty="0"/>
              <a:t>Living by the model is not teaching to the test</a:t>
            </a:r>
          </a:p>
          <a:p>
            <a:r>
              <a:rPr lang="en-US" dirty="0"/>
              <a:t>Self Reflection 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1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 – “The </a:t>
            </a:r>
            <a:r>
              <a:rPr lang="en-US" dirty="0" smtClean="0"/>
              <a:t>Model”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Fidelity Review</a:t>
            </a:r>
          </a:p>
          <a:p>
            <a:r>
              <a:rPr lang="en-US" dirty="0"/>
              <a:t>Self Critiquing work </a:t>
            </a:r>
          </a:p>
          <a:p>
            <a:r>
              <a:rPr lang="en-US" dirty="0"/>
              <a:t>Developing a plan of action </a:t>
            </a:r>
          </a:p>
          <a:p>
            <a:r>
              <a:rPr lang="en-US" dirty="0"/>
              <a:t>Recognize and support/share growth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77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D</a:t>
            </a:r>
            <a:r>
              <a:rPr lang="en-US" dirty="0" smtClean="0"/>
              <a:t>oes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Fidelity Score </a:t>
            </a:r>
            <a:r>
              <a:rPr lang="en-US" dirty="0" smtClean="0"/>
              <a:t>Tell </a:t>
            </a:r>
            <a:r>
              <a:rPr lang="en-US" dirty="0"/>
              <a:t>U</a:t>
            </a:r>
            <a:r>
              <a:rPr lang="en-US" dirty="0" smtClean="0"/>
              <a:t>s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G</a:t>
            </a:r>
            <a:r>
              <a:rPr lang="en-US" sz="2400" dirty="0"/>
              <a:t>oal of Fidelity Reviews/Reviewers</a:t>
            </a:r>
            <a:endParaRPr lang="en-US" dirty="0" smtClean="0"/>
          </a:p>
          <a:p>
            <a:r>
              <a:rPr lang="en-US" dirty="0" smtClean="0"/>
              <a:t>Review vs. Audit</a:t>
            </a:r>
          </a:p>
          <a:p>
            <a:r>
              <a:rPr lang="en-US" dirty="0" smtClean="0"/>
              <a:t>Consultation </a:t>
            </a:r>
            <a:r>
              <a:rPr lang="en-US" dirty="0"/>
              <a:t>calls following a fidelity review</a:t>
            </a:r>
          </a:p>
          <a:p>
            <a:r>
              <a:rPr lang="en-US" dirty="0" smtClean="0"/>
              <a:t>While the reviewers are aware that financial incentives are being offered based on scores, the reviewers are not a part of that – the reviews occur independent of that incentive system and occur with much consensus, collaboration, on-going discussion and learning among team members.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686845"/>
              </p:ext>
            </p:extLst>
          </p:nvPr>
        </p:nvGraphicFramePr>
        <p:xfrm>
          <a:off x="533400" y="4572000"/>
          <a:ext cx="73914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641600"/>
                <a:gridCol w="246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r>
                        <a:rPr lang="en-US" baseline="0" dirty="0" smtClean="0"/>
                        <a:t> of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“Allowance” from BHDDA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74-99 Fair Fidelity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$400 per fiscal 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100-114 Good</a:t>
                      </a:r>
                      <a:r>
                        <a:rPr lang="en-US" baseline="0" dirty="0" smtClean="0"/>
                        <a:t> Fidelity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Every other</a:t>
                      </a:r>
                      <a:r>
                        <a:rPr lang="en-US" baseline="0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$800 per fiscal 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115-125 Exemplary</a:t>
                      </a:r>
                      <a:r>
                        <a:rPr lang="en-US" baseline="0" dirty="0" smtClean="0"/>
                        <a:t> Fidelity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Every third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$1500 per fiscal 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1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Training New Employment Specialist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 the time upfront in developing staff. </a:t>
            </a:r>
          </a:p>
          <a:p>
            <a:r>
              <a:rPr lang="en-US" dirty="0" smtClean="0"/>
              <a:t>Develop/organize training schedule: </a:t>
            </a:r>
          </a:p>
          <a:p>
            <a:pPr lvl="1"/>
            <a:r>
              <a:rPr lang="en-US" dirty="0" err="1" smtClean="0"/>
              <a:t>Westat</a:t>
            </a:r>
            <a:r>
              <a:rPr lang="en-US" dirty="0" smtClean="0"/>
              <a:t> Orientation Checklist </a:t>
            </a:r>
          </a:p>
          <a:p>
            <a:pPr lvl="1"/>
            <a:r>
              <a:rPr lang="en-US" dirty="0" smtClean="0"/>
              <a:t>CMHCM sample training schedule</a:t>
            </a:r>
          </a:p>
          <a:p>
            <a:r>
              <a:rPr lang="en-US" dirty="0" smtClean="0"/>
              <a:t>Teach all employment specialist to be fidelity reviewers. </a:t>
            </a:r>
          </a:p>
          <a:p>
            <a:r>
              <a:rPr lang="en-US" dirty="0" smtClean="0"/>
              <a:t>Set expectations high from the beginning. </a:t>
            </a:r>
          </a:p>
          <a:p>
            <a:r>
              <a:rPr lang="en-US" dirty="0" smtClean="0"/>
              <a:t>Live the model and model the model.</a:t>
            </a:r>
          </a:p>
          <a:p>
            <a:r>
              <a:rPr lang="en-US" dirty="0" smtClean="0"/>
              <a:t>Recognize and celebrate success.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9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Documenting IPS </a:t>
            </a:r>
            <a:r>
              <a:rPr lang="en-US" sz="3600" dirty="0" smtClean="0"/>
              <a:t>Services </a:t>
            </a:r>
            <a:r>
              <a:rPr lang="en-US" sz="3600" dirty="0"/>
              <a:t>E</a:t>
            </a:r>
            <a:r>
              <a:rPr lang="en-US" sz="3600" dirty="0" smtClean="0"/>
              <a:t>ffectively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Chart reviews </a:t>
            </a:r>
            <a:endParaRPr lang="en-US" dirty="0" smtClean="0"/>
          </a:p>
          <a:p>
            <a:r>
              <a:rPr lang="en-US" dirty="0" smtClean="0"/>
              <a:t>Chart review form</a:t>
            </a:r>
          </a:p>
          <a:p>
            <a:pPr lvl="1"/>
            <a:r>
              <a:rPr lang="en-US" dirty="0" smtClean="0"/>
              <a:t>Handout </a:t>
            </a:r>
          </a:p>
          <a:p>
            <a:r>
              <a:rPr lang="en-US" dirty="0" smtClean="0"/>
              <a:t>Peer reviewed charts</a:t>
            </a:r>
          </a:p>
          <a:p>
            <a:r>
              <a:rPr lang="en-US" dirty="0" smtClean="0"/>
              <a:t>Does your program/agency have expectations for documentation? Do the employment staff know/understand those expectations?</a:t>
            </a:r>
          </a:p>
          <a:p>
            <a:r>
              <a:rPr lang="en-US" dirty="0" smtClean="0"/>
              <a:t>The golden thread for IPS service documentation: </a:t>
            </a:r>
          </a:p>
          <a:p>
            <a:pPr lvl="1"/>
            <a:r>
              <a:rPr lang="en-US" dirty="0" smtClean="0"/>
              <a:t>samples </a:t>
            </a:r>
          </a:p>
        </p:txBody>
      </p:sp>
    </p:spTree>
    <p:extLst>
      <p:ext uri="{BB962C8B-B14F-4D97-AF65-F5344CB8AC3E}">
        <p14:creationId xmlns:p14="http://schemas.microsoft.com/office/powerpoint/2010/main" val="350284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pPr lvl="0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Preparing </a:t>
            </a:r>
            <a:r>
              <a:rPr lang="en-US" sz="4000" dirty="0"/>
              <a:t>F</a:t>
            </a:r>
            <a:r>
              <a:rPr lang="en-US" sz="4000" dirty="0" smtClean="0"/>
              <a:t>or </a:t>
            </a:r>
            <a:r>
              <a:rPr lang="en-US" sz="4000" dirty="0"/>
              <a:t>T</a:t>
            </a:r>
            <a:r>
              <a:rPr lang="en-US" sz="4000" dirty="0" smtClean="0"/>
              <a:t>he External Fidelity Review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agenda </a:t>
            </a:r>
          </a:p>
          <a:p>
            <a:pPr lvl="1"/>
            <a:r>
              <a:rPr lang="en-US" dirty="0" smtClean="0"/>
              <a:t> Handout </a:t>
            </a:r>
          </a:p>
          <a:p>
            <a:r>
              <a:rPr lang="en-US" dirty="0" smtClean="0"/>
              <a:t>What reviewers will need to see</a:t>
            </a:r>
          </a:p>
          <a:p>
            <a:pPr marL="114300" indent="0">
              <a:buNone/>
            </a:pPr>
            <a:r>
              <a:rPr lang="en-US" dirty="0" smtClean="0"/>
              <a:t>Agendas, meeting minutes, supervisory notes, QI data, case lists, job development logs, list of jobs, etc.</a:t>
            </a:r>
          </a:p>
          <a:p>
            <a:endParaRPr lang="en-US" dirty="0"/>
          </a:p>
          <a:p>
            <a:r>
              <a:rPr lang="en-US" dirty="0" smtClean="0"/>
              <a:t>Helpful hints –</a:t>
            </a:r>
          </a:p>
          <a:p>
            <a:pPr lvl="1"/>
            <a:r>
              <a:rPr lang="en-US" dirty="0" smtClean="0"/>
              <a:t>It’s more beneficial to participate in a “real” meeting.  Try to schedule a review on the days those meetings  naturally occur. </a:t>
            </a:r>
          </a:p>
          <a:p>
            <a:pPr lvl="1"/>
            <a:r>
              <a:rPr lang="en-US" dirty="0" smtClean="0"/>
              <a:t>It’s really helpful to reviewers to meet with the Team early in the review – the earlier the better.</a:t>
            </a:r>
          </a:p>
          <a:p>
            <a:pPr lvl="1"/>
            <a:r>
              <a:rPr lang="en-US" dirty="0" smtClean="0"/>
              <a:t>The Review Team is used to being flexible, splitting up the work, working through lunches, etc.  Use us while we’re on site!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4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Developing A Plan </a:t>
            </a:r>
            <a:r>
              <a:rPr lang="en-US" dirty="0"/>
              <a:t>for </a:t>
            </a:r>
            <a:r>
              <a:rPr lang="en-US" dirty="0" smtClean="0"/>
              <a:t>Improvement Post Review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Importance of the Consultation Call</a:t>
            </a:r>
          </a:p>
          <a:p>
            <a:endParaRPr lang="en-US" dirty="0"/>
          </a:p>
          <a:p>
            <a:r>
              <a:rPr lang="en-US" dirty="0" smtClean="0"/>
              <a:t>Why/Purpose</a:t>
            </a:r>
          </a:p>
          <a:p>
            <a:endParaRPr lang="en-US" dirty="0"/>
          </a:p>
          <a:p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08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1859</TotalTime>
  <Words>840</Words>
  <Application>Microsoft Office PowerPoint</Application>
  <PresentationFormat>On-screen Show (4:3)</PresentationFormat>
  <Paragraphs>148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IPS Supervisor’s Training</vt:lpstr>
      <vt:lpstr>What We Have Planned</vt:lpstr>
      <vt:lpstr>IPS – “The Model”</vt:lpstr>
      <vt:lpstr>IPS – “The Model” - Continued</vt:lpstr>
      <vt:lpstr>  What Does The Fidelity Score Tell Us?  </vt:lpstr>
      <vt:lpstr>Training New Employment Specialist </vt:lpstr>
      <vt:lpstr>Documenting IPS Services Effectively </vt:lpstr>
      <vt:lpstr> Preparing For The External Fidelity Review </vt:lpstr>
      <vt:lpstr>  Developing A Plan for Improvement Post Review </vt:lpstr>
      <vt:lpstr>Please Be Aware</vt:lpstr>
      <vt:lpstr> Let’s talk – Are There Areas of Struggle </vt:lpstr>
      <vt:lpstr>Follow Along Supports</vt:lpstr>
      <vt:lpstr>Integration </vt:lpstr>
    </vt:vector>
  </TitlesOfParts>
  <Company>Community Mental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Supervisor’s Training</dc:title>
  <dc:creator>cmhs</dc:creator>
  <cp:lastModifiedBy>D'Aguanno, Dominic</cp:lastModifiedBy>
  <cp:revision>88</cp:revision>
  <dcterms:created xsi:type="dcterms:W3CDTF">2015-02-15T14:14:03Z</dcterms:created>
  <dcterms:modified xsi:type="dcterms:W3CDTF">2017-01-27T13:47:25Z</dcterms:modified>
</cp:coreProperties>
</file>