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37" autoAdjust="0"/>
    <p:restoredTop sz="94249" autoAdjust="0"/>
  </p:normalViewPr>
  <p:slideViewPr>
    <p:cSldViewPr snapToGrid="0">
      <p:cViewPr varScale="1">
        <p:scale>
          <a:sx n="66" d="100"/>
          <a:sy n="66" d="100"/>
        </p:scale>
        <p:origin x="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Mi.db101.org (6/1/2023)</a:t>
            </a:r>
          </a:p>
          <a:p>
            <a:pPr>
              <a:defRPr/>
            </a:pPr>
            <a:r>
              <a:rPr lang="en-US" baseline="0" dirty="0"/>
              <a:t>User Growth Since 2016 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Users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Sheet1!$A$3:$A$12</c:f>
              <c:strCache>
                <c:ptCount val="10"/>
                <c:pt idx="0">
                  <c:v>Mar-16</c:v>
                </c:pt>
                <c:pt idx="1">
                  <c:v>Mar-17</c:v>
                </c:pt>
                <c:pt idx="2">
                  <c:v>Mar-18</c:v>
                </c:pt>
                <c:pt idx="3">
                  <c:v>Mar-19</c:v>
                </c:pt>
                <c:pt idx="4">
                  <c:v>Mar-20</c:v>
                </c:pt>
                <c:pt idx="5">
                  <c:v>Mar-21</c:v>
                </c:pt>
                <c:pt idx="6">
                  <c:v>Mar-22</c:v>
                </c:pt>
                <c:pt idx="7">
                  <c:v>Mar-23</c:v>
                </c:pt>
                <c:pt idx="8">
                  <c:v>March/April 2023</c:v>
                </c:pt>
                <c:pt idx="9">
                  <c:v>March/May 2023</c:v>
                </c:pt>
              </c:strCache>
            </c:strRef>
          </c:cat>
          <c:val>
            <c:numRef>
              <c:f>Sheet1!$B$3:$B$12</c:f>
              <c:numCache>
                <c:formatCode>General</c:formatCode>
                <c:ptCount val="10"/>
                <c:pt idx="0">
                  <c:v>232</c:v>
                </c:pt>
                <c:pt idx="1">
                  <c:v>711</c:v>
                </c:pt>
                <c:pt idx="2">
                  <c:v>1661</c:v>
                </c:pt>
                <c:pt idx="3">
                  <c:v>3152</c:v>
                </c:pt>
                <c:pt idx="4">
                  <c:v>4626</c:v>
                </c:pt>
                <c:pt idx="5">
                  <c:v>5408</c:v>
                </c:pt>
                <c:pt idx="6">
                  <c:v>7379</c:v>
                </c:pt>
                <c:pt idx="7">
                  <c:v>11363</c:v>
                </c:pt>
                <c:pt idx="8">
                  <c:v>9541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D3-4511-9276-0040D835CA40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Return Users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Sheet1!$A$3:$A$12</c:f>
              <c:strCache>
                <c:ptCount val="10"/>
                <c:pt idx="0">
                  <c:v>Mar-16</c:v>
                </c:pt>
                <c:pt idx="1">
                  <c:v>Mar-17</c:v>
                </c:pt>
                <c:pt idx="2">
                  <c:v>Mar-18</c:v>
                </c:pt>
                <c:pt idx="3">
                  <c:v>Mar-19</c:v>
                </c:pt>
                <c:pt idx="4">
                  <c:v>Mar-20</c:v>
                </c:pt>
                <c:pt idx="5">
                  <c:v>Mar-21</c:v>
                </c:pt>
                <c:pt idx="6">
                  <c:v>Mar-22</c:v>
                </c:pt>
                <c:pt idx="7">
                  <c:v>Mar-23</c:v>
                </c:pt>
                <c:pt idx="8">
                  <c:v>March/April 2023</c:v>
                </c:pt>
                <c:pt idx="9">
                  <c:v>March/May 2023</c:v>
                </c:pt>
              </c:strCache>
            </c:strRef>
          </c:cat>
          <c:val>
            <c:numRef>
              <c:f>Sheet1!$C$3:$C$12</c:f>
              <c:numCache>
                <c:formatCode>General</c:formatCode>
                <c:ptCount val="10"/>
                <c:pt idx="0">
                  <c:v>44</c:v>
                </c:pt>
                <c:pt idx="1">
                  <c:v>179</c:v>
                </c:pt>
                <c:pt idx="2">
                  <c:v>249</c:v>
                </c:pt>
                <c:pt idx="3">
                  <c:v>472</c:v>
                </c:pt>
                <c:pt idx="4">
                  <c:v>564</c:v>
                </c:pt>
                <c:pt idx="5">
                  <c:v>536</c:v>
                </c:pt>
                <c:pt idx="6">
                  <c:v>575</c:v>
                </c:pt>
                <c:pt idx="7">
                  <c:v>1022</c:v>
                </c:pt>
                <c:pt idx="8">
                  <c:v>963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D3-4511-9276-0040D835CA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3290168"/>
        <c:axId val="394057528"/>
      </c:barChart>
      <c:catAx>
        <c:axId val="393290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4057528"/>
        <c:crosses val="autoZero"/>
        <c:auto val="1"/>
        <c:lblAlgn val="ctr"/>
        <c:lblOffset val="100"/>
        <c:noMultiLvlLbl val="0"/>
      </c:catAx>
      <c:valAx>
        <c:axId val="394057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3290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Mi.db101.org (6/1/2023)</a:t>
            </a:r>
          </a:p>
          <a:p>
            <a:pPr>
              <a:defRPr/>
            </a:pPr>
            <a:r>
              <a:rPr lang="en-US" dirty="0"/>
              <a:t>Geographic</a:t>
            </a:r>
            <a:r>
              <a:rPr lang="en-US" baseline="0" dirty="0"/>
              <a:t> Usage in Average Minutes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Sheet1!$H$1:$H$2</c:f>
              <c:strCache>
                <c:ptCount val="2"/>
                <c:pt idx="0">
                  <c:v>Geographic Session Length-Minutes</c:v>
                </c:pt>
                <c:pt idx="1">
                  <c:v>Mar-23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Sheet1!$G$3:$G$9</c:f>
              <c:strCache>
                <c:ptCount val="7"/>
                <c:pt idx="0">
                  <c:v>Port Huron</c:v>
                </c:pt>
                <c:pt idx="1">
                  <c:v>Lansing</c:v>
                </c:pt>
                <c:pt idx="2">
                  <c:v>Kalamazoo</c:v>
                </c:pt>
                <c:pt idx="3">
                  <c:v>Saginaw</c:v>
                </c:pt>
                <c:pt idx="4">
                  <c:v>Wyoming</c:v>
                </c:pt>
                <c:pt idx="5">
                  <c:v>Muskegon</c:v>
                </c:pt>
                <c:pt idx="6">
                  <c:v>Ann Arbor</c:v>
                </c:pt>
              </c:strCache>
            </c:strRef>
          </c:cat>
          <c:val>
            <c:numRef>
              <c:f>Sheet1!$H$3:$H$9</c:f>
              <c:numCache>
                <c:formatCode>General</c:formatCode>
                <c:ptCount val="7"/>
                <c:pt idx="0">
                  <c:v>7.01</c:v>
                </c:pt>
                <c:pt idx="1">
                  <c:v>7.23</c:v>
                </c:pt>
                <c:pt idx="2">
                  <c:v>4.0599999999999996</c:v>
                </c:pt>
                <c:pt idx="3">
                  <c:v>3.44</c:v>
                </c:pt>
                <c:pt idx="4">
                  <c:v>2.2999999999999998</c:v>
                </c:pt>
                <c:pt idx="5">
                  <c:v>5.0599999999999996</c:v>
                </c:pt>
                <c:pt idx="6">
                  <c:v>2.48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52-4BF2-8E83-700071D1380C}"/>
            </c:ext>
          </c:extLst>
        </c:ser>
        <c:ser>
          <c:idx val="1"/>
          <c:order val="1"/>
          <c:tx>
            <c:strRef>
              <c:f>Sheet1!$I$1:$I$2</c:f>
              <c:strCache>
                <c:ptCount val="2"/>
                <c:pt idx="0">
                  <c:v>Geographic Session Length-Minutes</c:v>
                </c:pt>
                <c:pt idx="1">
                  <c:v>Apr-23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Sheet1!$G$3:$G$9</c:f>
              <c:strCache>
                <c:ptCount val="7"/>
                <c:pt idx="0">
                  <c:v>Port Huron</c:v>
                </c:pt>
                <c:pt idx="1">
                  <c:v>Lansing</c:v>
                </c:pt>
                <c:pt idx="2">
                  <c:v>Kalamazoo</c:v>
                </c:pt>
                <c:pt idx="3">
                  <c:v>Saginaw</c:v>
                </c:pt>
                <c:pt idx="4">
                  <c:v>Wyoming</c:v>
                </c:pt>
                <c:pt idx="5">
                  <c:v>Muskegon</c:v>
                </c:pt>
                <c:pt idx="6">
                  <c:v>Ann Arbor</c:v>
                </c:pt>
              </c:strCache>
            </c:strRef>
          </c:cat>
          <c:val>
            <c:numRef>
              <c:f>Sheet1!$I$3:$I$9</c:f>
              <c:numCache>
                <c:formatCode>General</c:formatCode>
                <c:ptCount val="7"/>
                <c:pt idx="0">
                  <c:v>7.17</c:v>
                </c:pt>
                <c:pt idx="1">
                  <c:v>4.08</c:v>
                </c:pt>
                <c:pt idx="2">
                  <c:v>5.1100000000000003</c:v>
                </c:pt>
                <c:pt idx="3">
                  <c:v>2.5499999999999998</c:v>
                </c:pt>
                <c:pt idx="4">
                  <c:v>2.48</c:v>
                </c:pt>
                <c:pt idx="5">
                  <c:v>1.52</c:v>
                </c:pt>
                <c:pt idx="6">
                  <c:v>2.5099999999999998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52-4BF2-8E83-700071D1380C}"/>
            </c:ext>
          </c:extLst>
        </c:ser>
        <c:ser>
          <c:idx val="2"/>
          <c:order val="2"/>
          <c:tx>
            <c:strRef>
              <c:f>Sheet1!$J$1:$J$2</c:f>
              <c:strCache>
                <c:ptCount val="2"/>
                <c:pt idx="0">
                  <c:v>Geographic Session Length-Minutes</c:v>
                </c:pt>
                <c:pt idx="1">
                  <c:v>May-23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Sheet1!$G$3:$G$9</c:f>
              <c:strCache>
                <c:ptCount val="7"/>
                <c:pt idx="0">
                  <c:v>Port Huron</c:v>
                </c:pt>
                <c:pt idx="1">
                  <c:v>Lansing</c:v>
                </c:pt>
                <c:pt idx="2">
                  <c:v>Kalamazoo</c:v>
                </c:pt>
                <c:pt idx="3">
                  <c:v>Saginaw</c:v>
                </c:pt>
                <c:pt idx="4">
                  <c:v>Wyoming</c:v>
                </c:pt>
                <c:pt idx="5">
                  <c:v>Muskegon</c:v>
                </c:pt>
                <c:pt idx="6">
                  <c:v>Ann Arbor</c:v>
                </c:pt>
              </c:strCache>
            </c:strRef>
          </c:cat>
          <c:val>
            <c:numRef>
              <c:f>Sheet1!$J$3:$J$9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2-8652-4BF2-8E83-700071D138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51056008"/>
        <c:axId val="851050968"/>
      </c:barChart>
      <c:catAx>
        <c:axId val="851056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1050968"/>
        <c:crosses val="autoZero"/>
        <c:auto val="1"/>
        <c:lblAlgn val="ctr"/>
        <c:lblOffset val="100"/>
        <c:noMultiLvlLbl val="0"/>
      </c:catAx>
      <c:valAx>
        <c:axId val="851050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1056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Mi.db101.org (6/1/2023)</a:t>
            </a:r>
          </a:p>
          <a:p>
            <a:pPr>
              <a:defRPr/>
            </a:pPr>
            <a:r>
              <a:rPr lang="en-US" dirty="0"/>
              <a:t>Highest Page Views by Average Time</a:t>
            </a:r>
          </a:p>
          <a:p>
            <a:pPr>
              <a:defRPr/>
            </a:pP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Sheet1!$L$1:$L$2</c:f>
              <c:strCache>
                <c:ptCount val="2"/>
                <c:pt idx="0">
                  <c:v>Highest Page Views by Average Time</c:v>
                </c:pt>
                <c:pt idx="1">
                  <c:v>Mar-23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Sheet1!$K$3:$K$10</c:f>
              <c:strCache>
                <c:ptCount val="8"/>
                <c:pt idx="0">
                  <c:v>Youth &amp; Disability</c:v>
                </c:pt>
                <c:pt idx="1">
                  <c:v>Youth </c:v>
                </c:pt>
                <c:pt idx="2">
                  <c:v>VA Compensation</c:v>
                </c:pt>
                <c:pt idx="3">
                  <c:v>Income Support 2.0</c:v>
                </c:pt>
                <c:pt idx="4">
                  <c:v>Income Support Housing</c:v>
                </c:pt>
                <c:pt idx="5">
                  <c:v>Health Coverage</c:v>
                </c:pt>
                <c:pt idx="6">
                  <c:v>Work &amp; Benefit Assets</c:v>
                </c:pt>
                <c:pt idx="7">
                  <c:v>SSDI Income Supports</c:v>
                </c:pt>
              </c:strCache>
            </c:strRef>
          </c:cat>
          <c:val>
            <c:numRef>
              <c:f>Sheet1!$L$3:$L$10</c:f>
              <c:numCache>
                <c:formatCode>General</c:formatCode>
                <c:ptCount val="8"/>
                <c:pt idx="0">
                  <c:v>6.54</c:v>
                </c:pt>
                <c:pt idx="1">
                  <c:v>5.13</c:v>
                </c:pt>
                <c:pt idx="2">
                  <c:v>6.33</c:v>
                </c:pt>
                <c:pt idx="3">
                  <c:v>5.37</c:v>
                </c:pt>
                <c:pt idx="4">
                  <c:v>4.09</c:v>
                </c:pt>
                <c:pt idx="5">
                  <c:v>5.59</c:v>
                </c:pt>
                <c:pt idx="6">
                  <c:v>5.03</c:v>
                </c:pt>
                <c:pt idx="7">
                  <c:v>5.37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B0-4702-88F2-C912525457A9}"/>
            </c:ext>
          </c:extLst>
        </c:ser>
        <c:ser>
          <c:idx val="1"/>
          <c:order val="1"/>
          <c:tx>
            <c:strRef>
              <c:f>Sheet1!$M$1:$M$2</c:f>
              <c:strCache>
                <c:ptCount val="2"/>
                <c:pt idx="0">
                  <c:v>Highest Page Views by Average Time</c:v>
                </c:pt>
                <c:pt idx="1">
                  <c:v>Apr-23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Sheet1!$K$3:$K$10</c:f>
              <c:strCache>
                <c:ptCount val="8"/>
                <c:pt idx="0">
                  <c:v>Youth &amp; Disability</c:v>
                </c:pt>
                <c:pt idx="1">
                  <c:v>Youth </c:v>
                </c:pt>
                <c:pt idx="2">
                  <c:v>VA Compensation</c:v>
                </c:pt>
                <c:pt idx="3">
                  <c:v>Income Support 2.0</c:v>
                </c:pt>
                <c:pt idx="4">
                  <c:v>Income Support Housing</c:v>
                </c:pt>
                <c:pt idx="5">
                  <c:v>Health Coverage</c:v>
                </c:pt>
                <c:pt idx="6">
                  <c:v>Work &amp; Benefit Assets</c:v>
                </c:pt>
                <c:pt idx="7">
                  <c:v>SSDI Income Supports</c:v>
                </c:pt>
              </c:strCache>
            </c:strRef>
          </c:cat>
          <c:val>
            <c:numRef>
              <c:f>Sheet1!$M$3:$M$10</c:f>
              <c:numCache>
                <c:formatCode>General</c:formatCode>
                <c:ptCount val="8"/>
                <c:pt idx="0">
                  <c:v>5.48</c:v>
                </c:pt>
                <c:pt idx="1">
                  <c:v>5.48</c:v>
                </c:pt>
                <c:pt idx="2">
                  <c:v>5.48</c:v>
                </c:pt>
                <c:pt idx="3">
                  <c:v>5.26</c:v>
                </c:pt>
                <c:pt idx="4">
                  <c:v>3.19</c:v>
                </c:pt>
                <c:pt idx="5">
                  <c:v>6.04</c:v>
                </c:pt>
                <c:pt idx="6">
                  <c:v>8.02</c:v>
                </c:pt>
                <c:pt idx="7">
                  <c:v>5.22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B0-4702-88F2-C912525457A9}"/>
            </c:ext>
          </c:extLst>
        </c:ser>
        <c:ser>
          <c:idx val="2"/>
          <c:order val="2"/>
          <c:tx>
            <c:strRef>
              <c:f>Sheet1!$N$1:$N$2</c:f>
              <c:strCache>
                <c:ptCount val="2"/>
                <c:pt idx="0">
                  <c:v>Highest Page Views by Average Time</c:v>
                </c:pt>
                <c:pt idx="1">
                  <c:v>May-23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Sheet1!$K$3:$K$10</c:f>
              <c:strCache>
                <c:ptCount val="8"/>
                <c:pt idx="0">
                  <c:v>Youth &amp; Disability</c:v>
                </c:pt>
                <c:pt idx="1">
                  <c:v>Youth </c:v>
                </c:pt>
                <c:pt idx="2">
                  <c:v>VA Compensation</c:v>
                </c:pt>
                <c:pt idx="3">
                  <c:v>Income Support 2.0</c:v>
                </c:pt>
                <c:pt idx="4">
                  <c:v>Income Support Housing</c:v>
                </c:pt>
                <c:pt idx="5">
                  <c:v>Health Coverage</c:v>
                </c:pt>
                <c:pt idx="6">
                  <c:v>Work &amp; Benefit Assets</c:v>
                </c:pt>
                <c:pt idx="7">
                  <c:v>SSDI Income Supports</c:v>
                </c:pt>
              </c:strCache>
            </c:strRef>
          </c:cat>
          <c:val>
            <c:numRef>
              <c:f>Sheet1!$N$3:$N$10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2-A0B0-4702-88F2-C912525457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51050608"/>
        <c:axId val="851053848"/>
      </c:barChart>
      <c:catAx>
        <c:axId val="851050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1053848"/>
        <c:crosses val="autoZero"/>
        <c:auto val="1"/>
        <c:lblAlgn val="ctr"/>
        <c:lblOffset val="100"/>
        <c:noMultiLvlLbl val="0"/>
      </c:catAx>
      <c:valAx>
        <c:axId val="851053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1050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FA94B-A9EC-315D-1757-59553C8CF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4A7CA-61D9-6B3B-0FDF-327D2BD81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37014-8D62-264C-A5E5-250406525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30CA-A433-4A4F-ADDA-B74921B9EAC1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DADB4-D7F6-07FE-46EE-E7A07375E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8FAA57-5831-B7E0-F7D3-AE2386A08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B138F-0706-44F8-AA24-B56EB856B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5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3D236-79FB-66F6-6002-A790BEE55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563272-84AE-6962-CA94-7332F8D37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ED814-586D-AF8E-B901-D6C510C20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30CA-A433-4A4F-ADDA-B74921B9EAC1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77F57-731A-7DED-D3A5-1B74E284C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5381F-F24A-C7E2-8258-5171364CD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B138F-0706-44F8-AA24-B56EB856B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42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656D39-1142-620F-F207-6DD556FC6A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7CAA61-F510-26B0-62BD-4CBEC6785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4ACD7-AD34-BC5D-1C01-5ED66963E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30CA-A433-4A4F-ADDA-B74921B9EAC1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774BE-1D0D-39B7-590A-0FBA50124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31210-D95E-DDF8-D3D4-DDB43E78D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B138F-0706-44F8-AA24-B56EB856B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851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C1175-9F66-A8BB-B773-EDEDE91C8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B6779-9CF3-A402-D5D0-ABB265A25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7B5502-C1A7-5CA6-74A2-C4FD73A88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30CA-A433-4A4F-ADDA-B74921B9EAC1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92E3E-F6E6-F40A-7045-B7532863F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E243C-D9DD-CB49-1D09-5DA989E59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B138F-0706-44F8-AA24-B56EB856B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48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37950-FAD9-0E1C-B31F-80D3958A6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DFC6DD-BA77-CD9A-062B-C8387D930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DAEDC-DAFB-98A2-CEDD-366EC7063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30CA-A433-4A4F-ADDA-B74921B9EAC1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3350E-4DAC-EAD8-4334-01A2F9723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DF35A-282E-84C9-2C3A-C0B636978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B138F-0706-44F8-AA24-B56EB856B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129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75A8F-363A-C980-E942-3E068731F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27F81-3C5B-16E6-E327-D2663B001D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D9D730-969B-07EC-869C-DE4F36B8D3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E5172-6A35-5DA5-35A2-92C956BB5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30CA-A433-4A4F-ADDA-B74921B9EAC1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0DBBDA-318B-F195-7A7C-169AFE7E1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33CDC-0AA9-D290-197A-16AED78EE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B138F-0706-44F8-AA24-B56EB856B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8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D7859-AEC8-9B5F-48F3-814F2A1ED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39A4B-E0B5-E95A-1FAB-0B514520F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75A9C2-D275-24C2-A4D2-B17B30C77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0797BF-CFA0-A67D-5B1A-61732B6059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6069E7-9A0B-6D31-3C9A-0402B6AB28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C84EB0-9AC7-B5EA-F2F2-93A202589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30CA-A433-4A4F-ADDA-B74921B9EAC1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17FAB-0E1B-15C5-DA07-7FEF5D4F6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02FE2B-2F50-FA48-2B5E-CA6E6FBB6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B138F-0706-44F8-AA24-B56EB856B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05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C247-DAC6-A9F1-DC63-4BFB36FF6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D8AAAE-FC01-886A-EF9B-C1FAE3763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30CA-A433-4A4F-ADDA-B74921B9EAC1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402454-7D4F-0C40-2A04-3590A679A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DEF363-46CA-A82F-9F24-9A004BB42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B138F-0706-44F8-AA24-B56EB856B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028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5B296F-3CE4-183B-A869-B9C1DAE5B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30CA-A433-4A4F-ADDA-B74921B9EAC1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A7C5DF-6E1C-5B1F-F576-BE5FC6184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729881-205D-803F-BB71-2C680CB58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B138F-0706-44F8-AA24-B56EB856B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52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70FAF-0970-8CB5-0CA2-3CB28114B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CB9CF-3394-FC62-8032-19F6F0381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A67FF2-32A7-B172-511B-776C51684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5739C1-E36C-5322-41AF-8DCDF0238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30CA-A433-4A4F-ADDA-B74921B9EAC1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28AF87-9E96-6D3D-629B-342EC54DA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F25AC-21DA-5789-57B1-DA2B922D8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B138F-0706-44F8-AA24-B56EB856B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558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BF021-393D-28EC-A8B5-B382003E2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A0A1E4-D8C7-B8E1-1EB8-8891CB05D9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D9396-D890-4AF7-DF09-577D282D5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AB823-90CB-A7DD-D462-BC299DC59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30CA-A433-4A4F-ADDA-B74921B9EAC1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418720-5917-3D3F-FCC9-1D24199A7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878927-974E-C4E6-EECB-9E4E6E0D9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B138F-0706-44F8-AA24-B56EB856B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4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05D2B9-5ABC-99D4-DB64-9BE065050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63A5F-4B31-98E8-F8A1-BE2CDB39F4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1A3281-CC3D-1C5E-0861-E364FE26BE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230CA-A433-4A4F-ADDA-B74921B9EAC1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DCF81-1B60-7642-A50D-9CEC90FD4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EE436-6D10-F4B6-F980-24B856FD3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B138F-0706-44F8-AA24-B56EB856B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835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ongcorj@michigan.gov" TargetMode="External"/><Relationship Id="rId2" Type="http://schemas.openxmlformats.org/officeDocument/2006/relationships/hyperlink" Target="https://mi.db101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894AD-325E-0A62-7056-8AA26E7FD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92325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hlinkClick r:id="rId2"/>
              </a:rPr>
              <a:t>https://mi.db101.</a:t>
            </a:r>
            <a:r>
              <a:rPr lang="en-US" sz="4000" dirty="0">
                <a:hlinkClick r:id="rId2"/>
              </a:rPr>
              <a:t>org</a:t>
            </a:r>
            <a:r>
              <a:rPr lang="en-US" sz="3200" dirty="0"/>
              <a:t> in Michigan</a:t>
            </a:r>
            <a:br>
              <a:rPr lang="en-US" sz="3200" dirty="0"/>
            </a:br>
            <a:r>
              <a:rPr lang="en-US" sz="3200" dirty="0"/>
              <a:t>Disability Benefits 101 update June 1, 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3E7F5-93AD-91C9-3173-945E53D2A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90825"/>
            <a:ext cx="10515600" cy="3771900"/>
          </a:xfrm>
        </p:spPr>
        <p:txBody>
          <a:bodyPr>
            <a:normAutofit lnSpcReduction="10000"/>
          </a:bodyPr>
          <a:lstStyle/>
          <a:p>
            <a:r>
              <a:rPr lang="en-US" sz="1800" dirty="0"/>
              <a:t>Launched Mi.db101.org in 2008 – Started with only 1 benefit estimator and less than 100 “hits” a month</a:t>
            </a:r>
          </a:p>
          <a:p>
            <a:pPr lvl="1"/>
            <a:r>
              <a:rPr lang="en-US" sz="1600" b="1" u="sng" dirty="0">
                <a:solidFill>
                  <a:srgbClr val="212529"/>
                </a:solidFill>
              </a:rPr>
              <a:t>This is a Michigan</a:t>
            </a:r>
            <a:r>
              <a:rPr lang="en-US" sz="1600" dirty="0">
                <a:solidFill>
                  <a:srgbClr val="212529"/>
                </a:solidFill>
              </a:rPr>
              <a:t> specific website for working … or individuals considering working and wondering about what will happen to their benefits such as SSI, SSDI, Freedom to Work Medicaid and other eligibility categories</a:t>
            </a:r>
            <a:endParaRPr lang="en-US" sz="1600" dirty="0"/>
          </a:p>
          <a:p>
            <a:pPr lvl="1"/>
            <a:r>
              <a:rPr lang="en-US" sz="1600" dirty="0">
                <a:solidFill>
                  <a:srgbClr val="212529"/>
                </a:solidFill>
              </a:rPr>
              <a:t>Seeking to provide the</a:t>
            </a:r>
            <a:r>
              <a:rPr lang="en-US" sz="1600" i="0" dirty="0">
                <a:solidFill>
                  <a:srgbClr val="212529"/>
                </a:solidFill>
                <a:effectLst/>
              </a:rPr>
              <a:t> “Right Information, at the Right Time, in the Right Place” so individuals see how benefit programs can help a person work</a:t>
            </a:r>
          </a:p>
          <a:p>
            <a:r>
              <a:rPr lang="en-US" sz="2000" dirty="0"/>
              <a:t>Modest growth over years adding Student, Freedom to Work, and a Veteran’s estimator</a:t>
            </a:r>
          </a:p>
          <a:p>
            <a:r>
              <a:rPr lang="en-US" sz="2000" dirty="0"/>
              <a:t>Now with over 20 Content areas, 14 short (under 5 minutes) informative videos, “Try-it! Estimators”, &amp; “Ask a Benefit to Work Coach” HELP button</a:t>
            </a:r>
          </a:p>
          <a:p>
            <a:endParaRPr lang="en-US" sz="2000" i="0" dirty="0">
              <a:solidFill>
                <a:srgbClr val="212529"/>
              </a:solidFill>
              <a:effectLst/>
            </a:endParaRPr>
          </a:p>
          <a:p>
            <a:endParaRPr lang="en-US" sz="2000" dirty="0">
              <a:solidFill>
                <a:srgbClr val="212529"/>
              </a:solidFill>
            </a:endParaRPr>
          </a:p>
          <a:p>
            <a:pPr lvl="1"/>
            <a:r>
              <a:rPr lang="en-US" sz="1600" i="0" dirty="0">
                <a:solidFill>
                  <a:srgbClr val="212529"/>
                </a:solidFill>
                <a:effectLst/>
              </a:rPr>
              <a:t>Joe Longcor, Supported Employment Specialist, MDHHS/BPHASA</a:t>
            </a:r>
          </a:p>
          <a:p>
            <a:pPr lvl="2"/>
            <a:r>
              <a:rPr lang="en-US" sz="1600" dirty="0">
                <a:solidFill>
                  <a:srgbClr val="212529"/>
                </a:solidFill>
                <a:hlinkClick r:id="rId3"/>
              </a:rPr>
              <a:t>longcorj@michigan.gov</a:t>
            </a:r>
            <a:r>
              <a:rPr lang="en-US" sz="1600" dirty="0">
                <a:solidFill>
                  <a:srgbClr val="212529"/>
                </a:solidFill>
              </a:rPr>
              <a:t> </a:t>
            </a:r>
            <a:endParaRPr lang="en-US" sz="1600" i="0" dirty="0">
              <a:solidFill>
                <a:srgbClr val="212529"/>
              </a:solidFill>
              <a:effectLst/>
            </a:endParaRP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314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1C5FDD6-8E19-908B-25E5-DFBD296969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6276009"/>
              </p:ext>
            </p:extLst>
          </p:nvPr>
        </p:nvGraphicFramePr>
        <p:xfrm>
          <a:off x="1506583" y="1419497"/>
          <a:ext cx="9457507" cy="4040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3714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D2ED6E1-C6DC-A8D9-8D8F-4D5CE8BD8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4846557"/>
              </p:ext>
            </p:extLst>
          </p:nvPr>
        </p:nvGraphicFramePr>
        <p:xfrm>
          <a:off x="1171575" y="1171575"/>
          <a:ext cx="10248899" cy="4857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6598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EDA7B56-CD13-FF0E-6F21-5EF5ED5348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978919"/>
              </p:ext>
            </p:extLst>
          </p:nvPr>
        </p:nvGraphicFramePr>
        <p:xfrm>
          <a:off x="2409825" y="1323975"/>
          <a:ext cx="9077325" cy="4552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6710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</TotalTime>
  <Words>209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https://mi.db101.org in Michigan Disability Benefits 101 update June 1, 2023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Longcor, Joseph (DHHS)</dc:creator>
  <cp:lastModifiedBy>Joseph Longcor</cp:lastModifiedBy>
  <cp:revision>3</cp:revision>
  <dcterms:created xsi:type="dcterms:W3CDTF">2023-05-11T20:02:47Z</dcterms:created>
  <dcterms:modified xsi:type="dcterms:W3CDTF">2023-06-01T15:58:02Z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a2fed65-62e7-46ea-af74-187e0c17143a_Enabled">
    <vt:lpwstr>true</vt:lpwstr>
  </property>
  <property fmtid="{D5CDD505-2E9C-101B-9397-08002B2CF9AE}" pid="3" name="MSIP_Label_3a2fed65-62e7-46ea-af74-187e0c17143a_SetDate">
    <vt:lpwstr>2023-05-11T20:03:58Z</vt:lpwstr>
  </property>
  <property fmtid="{D5CDD505-2E9C-101B-9397-08002B2CF9AE}" pid="4" name="MSIP_Label_3a2fed65-62e7-46ea-af74-187e0c17143a_Method">
    <vt:lpwstr>Privileged</vt:lpwstr>
  </property>
  <property fmtid="{D5CDD505-2E9C-101B-9397-08002B2CF9AE}" pid="5" name="MSIP_Label_3a2fed65-62e7-46ea-af74-187e0c17143a_Name">
    <vt:lpwstr>3a2fed65-62e7-46ea-af74-187e0c17143a</vt:lpwstr>
  </property>
  <property fmtid="{D5CDD505-2E9C-101B-9397-08002B2CF9AE}" pid="6" name="MSIP_Label_3a2fed65-62e7-46ea-af74-187e0c17143a_SiteId">
    <vt:lpwstr>d5fb7087-3777-42ad-966a-892ef47225d1</vt:lpwstr>
  </property>
  <property fmtid="{D5CDD505-2E9C-101B-9397-08002B2CF9AE}" pid="7" name="MSIP_Label_3a2fed65-62e7-46ea-af74-187e0c17143a_ActionId">
    <vt:lpwstr>dd61a2b1-1ab1-4f31-ae03-d9bc4455b1ed</vt:lpwstr>
  </property>
  <property fmtid="{D5CDD505-2E9C-101B-9397-08002B2CF9AE}" pid="8" name="MSIP_Label_3a2fed65-62e7-46ea-af74-187e0c17143a_ContentBits">
    <vt:lpwstr>0</vt:lpwstr>
  </property>
</Properties>
</file>