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4" r:id="rId3"/>
    <p:sldId id="263" r:id="rId4"/>
    <p:sldId id="259" r:id="rId5"/>
    <p:sldId id="261" r:id="rId6"/>
    <p:sldId id="266" r:id="rId7"/>
    <p:sldId id="267" r:id="rId8"/>
    <p:sldId id="260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7C01C"/>
    <a:srgbClr val="89DC45"/>
    <a:srgbClr val="ECE8C0"/>
    <a:srgbClr val="BBE900"/>
    <a:srgbClr val="90E824"/>
    <a:srgbClr val="39CC45"/>
    <a:srgbClr val="C8A1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2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A7E2D-9306-1944-B09C-B3DE85731A55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9CB61-F746-324A-954A-44036F6F8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d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echter PPT template 2016_Part2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8247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1" y="445770"/>
            <a:ext cx="9144001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Arial"/>
                <a:cs typeface="Arial"/>
              </a:rPr>
              <a:t>Integrated Self-Management Apps to Enhance Outcomes for Medicaid Consumers</a:t>
            </a:r>
          </a:p>
          <a:p>
            <a:pPr algn="ctr"/>
            <a:endParaRPr lang="en-US" sz="3600" dirty="0">
              <a:latin typeface="Arial"/>
              <a:cs typeface="Arial"/>
            </a:endParaRPr>
          </a:p>
          <a:p>
            <a:pPr algn="ctr"/>
            <a:endParaRPr lang="en-US" sz="3600" dirty="0">
              <a:latin typeface="Arial"/>
              <a:cs typeface="Arial"/>
            </a:endParaRPr>
          </a:p>
          <a:p>
            <a:pPr algn="ctr"/>
            <a:endParaRPr lang="en-US" sz="3600" dirty="0" smtClean="0">
              <a:latin typeface="Arial"/>
              <a:cs typeface="Arial"/>
            </a:endParaRPr>
          </a:p>
          <a:p>
            <a:pPr algn="ctr"/>
            <a:r>
              <a:rPr lang="en-US" sz="3600" dirty="0" smtClean="0">
                <a:latin typeface="Arial"/>
                <a:cs typeface="Arial"/>
              </a:rPr>
              <a:t>Celeste Liebrecht, LMSW</a:t>
            </a:r>
          </a:p>
          <a:p>
            <a:pPr algn="ctr"/>
            <a:r>
              <a:rPr lang="en-US" sz="3600" dirty="0" smtClean="0">
                <a:latin typeface="Arial"/>
                <a:cs typeface="Arial"/>
              </a:rPr>
              <a:t>Amy </a:t>
            </a:r>
            <a:r>
              <a:rPr lang="en-US" sz="3600" dirty="0">
                <a:latin typeface="Arial"/>
                <a:cs typeface="Arial"/>
              </a:rPr>
              <a:t>Kilbourne, PhD, MPH</a:t>
            </a:r>
          </a:p>
          <a:p>
            <a:pPr algn="ctr"/>
            <a:r>
              <a:rPr lang="en-US" sz="3600" dirty="0">
                <a:latin typeface="Arial"/>
                <a:cs typeface="Arial"/>
              </a:rPr>
              <a:t>Melvin McInnis, MD</a:t>
            </a:r>
          </a:p>
          <a:p>
            <a:pPr algn="ctr"/>
            <a:r>
              <a:rPr lang="en-US" sz="3600" dirty="0">
                <a:latin typeface="Arial"/>
                <a:cs typeface="Arial"/>
              </a:rPr>
              <a:t>Kelly Ryan, </a:t>
            </a:r>
            <a:r>
              <a:rPr lang="en-US" sz="3600" dirty="0" smtClean="0">
                <a:latin typeface="Arial"/>
                <a:cs typeface="Arial"/>
              </a:rPr>
              <a:t>PhD</a:t>
            </a:r>
            <a:endParaRPr lang="en-US" dirty="0">
              <a:solidFill>
                <a:schemeClr val="bg2">
                  <a:lumMod val="2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Life Goals Collaborative Care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Evidence-based, manualized psychosocial intervention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(Bauer &amp; McBride, 2003)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Includes health behavior change, psychotherapy, and motivational enhancement strategies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Helps persons with mental disorders achieve personal goals by linking them to tailored health behavior change and symptom coping strategies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Effectiveness shown in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seven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randomized controlled trials, especially for persons with co-occurring medical and substance use disorders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C00000"/>
                </a:solidFill>
                <a:latin typeface="Arial"/>
                <a:cs typeface="Arial"/>
              </a:rPr>
              <a:t>How can we disseminate this evidence-based practice so that it reaches more people?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11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PRIORI System</a:t>
            </a:r>
            <a:br>
              <a:rPr lang="en-US" dirty="0"/>
            </a:br>
            <a:r>
              <a:rPr lang="en-US" sz="2700" i="1" dirty="0"/>
              <a:t>Helping people manage symptoms with minimal assessment burden</a:t>
            </a:r>
            <a:endParaRPr lang="en-US" i="1" dirty="0"/>
          </a:p>
        </p:txBody>
      </p:sp>
      <p:sp>
        <p:nvSpPr>
          <p:cNvPr id="4" name="Shape 81"/>
          <p:cNvSpPr txBox="1">
            <a:spLocks/>
          </p:cNvSpPr>
          <p:nvPr/>
        </p:nvSpPr>
        <p:spPr>
          <a:xfrm>
            <a:off x="511968" y="1507456"/>
            <a:ext cx="8229600" cy="4367700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rtlCol="0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100000"/>
            </a:pPr>
            <a:r>
              <a:rPr lang="en-US" sz="2000" dirty="0">
                <a:solidFill>
                  <a:srgbClr val="778EB4"/>
                </a:solidFill>
                <a:latin typeface="+mj-lt"/>
                <a:ea typeface="Souce Sans Pro"/>
                <a:cs typeface="Souce Sans Pro"/>
                <a:sym typeface="Souce Sans Pro"/>
              </a:rPr>
              <a:t>Established system in testing phase</a:t>
            </a:r>
          </a:p>
          <a:p>
            <a:pPr>
              <a:buSzPct val="100000"/>
            </a:pPr>
            <a:r>
              <a:rPr lang="en-US" sz="2000" dirty="0">
                <a:solidFill>
                  <a:srgbClr val="778EB4"/>
                </a:solidFill>
                <a:latin typeface="+mj-lt"/>
                <a:ea typeface="Souce Sans Pro"/>
                <a:cs typeface="Souce Sans Pro"/>
                <a:sym typeface="Souce Sans Pro"/>
              </a:rPr>
              <a:t>Continuously collect phone audio</a:t>
            </a:r>
          </a:p>
          <a:p>
            <a:pPr>
              <a:buSzPct val="100000"/>
            </a:pPr>
            <a:r>
              <a:rPr lang="en-US" sz="2000" dirty="0">
                <a:solidFill>
                  <a:srgbClr val="778EB4"/>
                </a:solidFill>
                <a:latin typeface="+mj-lt"/>
                <a:ea typeface="Souce Sans Pro"/>
                <a:cs typeface="Souce Sans Pro"/>
                <a:sym typeface="Souce Sans Pro"/>
              </a:rPr>
              <a:t>Encrypt calls and send to server</a:t>
            </a:r>
          </a:p>
          <a:p>
            <a:pPr>
              <a:buSzPct val="100000"/>
            </a:pPr>
            <a:r>
              <a:rPr lang="en-US" sz="2000" dirty="0">
                <a:solidFill>
                  <a:srgbClr val="778EB4"/>
                </a:solidFill>
                <a:latin typeface="+mj-lt"/>
                <a:ea typeface="Souce Sans Pro"/>
                <a:cs typeface="Souce Sans Pro"/>
                <a:sym typeface="Souce Sans Pro"/>
              </a:rPr>
              <a:t>Perform feature extraction</a:t>
            </a:r>
          </a:p>
          <a:p>
            <a:pPr>
              <a:buSzPct val="100000"/>
            </a:pPr>
            <a:r>
              <a:rPr lang="en-US" sz="2000" dirty="0">
                <a:solidFill>
                  <a:srgbClr val="778EB4"/>
                </a:solidFill>
                <a:latin typeface="+mj-lt"/>
                <a:ea typeface="Souce Sans Pro"/>
                <a:cs typeface="Souce Sans Pro"/>
                <a:sym typeface="Souce Sans Pro"/>
              </a:rPr>
              <a:t>Machine learning to estimate mood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670" y="3691306"/>
            <a:ext cx="7578197" cy="243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438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789"/>
            <a:ext cx="8248918" cy="1468191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Michigan Mental Health Integration Partnership (MIP) </a:t>
            </a:r>
            <a:br>
              <a:rPr lang="en-US" sz="2800" dirty="0">
                <a:latin typeface="Arial"/>
                <a:cs typeface="Arial"/>
              </a:rPr>
            </a:br>
            <a:r>
              <a:rPr lang="en-US" sz="2800" dirty="0">
                <a:latin typeface="Arial"/>
                <a:cs typeface="Arial"/>
              </a:rPr>
              <a:t>FY18 Self-Management App Project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048" y="2009104"/>
            <a:ext cx="8776952" cy="4848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u="sng" dirty="0">
                <a:latin typeface="Arial"/>
                <a:cs typeface="Arial"/>
              </a:rPr>
              <a:t>Goal: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b="1" i="1" dirty="0">
                <a:latin typeface="Arial"/>
                <a:cs typeface="Arial"/>
              </a:rPr>
              <a:t>Decrease the digital divide</a:t>
            </a:r>
            <a:r>
              <a:rPr lang="en-US" sz="2000" dirty="0">
                <a:latin typeface="Arial"/>
                <a:cs typeface="Arial"/>
              </a:rPr>
              <a:t>: Disseminate innovative mobile applications (i.e. Priori; Life Goals) using smartphone technology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	Enhance self-management support for individuals with mood disorders 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	Refine and disseminate Life Goals and PRIORI apps in CMHs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	Both apps will be available at no cost</a:t>
            </a:r>
          </a:p>
          <a:p>
            <a:pPr marL="0" indent="0">
              <a:buNone/>
            </a:pPr>
            <a:endParaRPr lang="en-US" sz="2000" b="1" u="sng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b="1" u="sng" dirty="0">
                <a:latin typeface="Arial"/>
                <a:cs typeface="Arial"/>
              </a:rPr>
              <a:t>Project Objectives:</a:t>
            </a:r>
          </a:p>
          <a:p>
            <a:endParaRPr lang="en-US" sz="2000" b="1" u="sng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Objective 1: Refine the Life Goals and PRIORI apps (i.e. fixing bugs, incorporating link from one app to another) for use among consumers served by Medicaid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endParaRPr lang="en-US" sz="20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26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Objective 1: Life Goals Smartphone App</a:t>
            </a:r>
            <a:br>
              <a:rPr lang="en-US" dirty="0">
                <a:latin typeface="Arial"/>
                <a:cs typeface="Arial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6138"/>
            <a:ext cx="7919049" cy="5874589"/>
          </a:xfrm>
        </p:spPr>
        <p:txBody>
          <a:bodyPr>
            <a:normAutofit/>
          </a:bodyPr>
          <a:lstStyle/>
          <a:p>
            <a:pPr lvl="1">
              <a:buClr>
                <a:schemeClr val="bg2">
                  <a:lumMod val="50000"/>
                </a:schemeClr>
              </a:buClr>
            </a:pPr>
            <a:endParaRPr lang="en-US" sz="2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Self-guided Smartphone App covering the complete Life Goals module library (13 modules total within the app)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Interactive elements; app is tailored to the individual based on personal information that is “bookmarked” and referred to in later sessions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Ability to alert/prompt consumer to check in with their provider (alerts are based on consumer response to Smartphone App content)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8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5529" y="3436421"/>
            <a:ext cx="2917238" cy="283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431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Life Goals App Screenshots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974" y="1708030"/>
            <a:ext cx="2634830" cy="46841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791" y="1742535"/>
            <a:ext cx="2615421" cy="464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86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Life Goals App Screenshots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972" y="1759789"/>
            <a:ext cx="2615421" cy="464963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000" y="1777042"/>
            <a:ext cx="2605717" cy="463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39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8544"/>
            <a:ext cx="8145887" cy="888896"/>
          </a:xfrm>
        </p:spPr>
        <p:txBody>
          <a:bodyPr>
            <a:normAutofit fontScale="90000"/>
          </a:bodyPr>
          <a:lstStyle/>
          <a:p>
            <a:r>
              <a:rPr lang="en-US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Objective 1</a:t>
            </a:r>
            <a:b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Activity 1 - Refine Life Goals and PRIORI apps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320" y="1615440"/>
            <a:ext cx="8422640" cy="400833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October 2017: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Continue work with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Arbormoon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to refine apps</a:t>
            </a:r>
          </a:p>
          <a:p>
            <a:pPr marL="0" indent="0">
              <a:buNone/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November 2017: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New icon for Life Goals app that includes the UM and Life Goals logos</a:t>
            </a:r>
          </a:p>
          <a:p>
            <a:pPr marL="0" indent="0">
              <a:buNone/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December 2017: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Life Goals app moved to production server and beta testing continues; IRB under core committee review; contract with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Arbormoon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amended to continue the maintenance with Life Goals and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PRIORI</a:t>
            </a:r>
          </a:p>
          <a:p>
            <a:pPr marL="0" indent="0">
              <a:buNone/>
            </a:pPr>
            <a:endParaRPr lang="en-US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February 2018: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Life Goals app listed on the Google Play Store</a:t>
            </a: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892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318"/>
            <a:ext cx="8229600" cy="1143000"/>
          </a:xfrm>
        </p:spPr>
        <p:txBody>
          <a:bodyPr>
            <a:normAutofit/>
          </a:bodyPr>
          <a:lstStyle/>
          <a:p>
            <a:r>
              <a:rPr lang="en-US" sz="3300" dirty="0"/>
              <a:t>Future Activities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278"/>
            <a:ext cx="8229600" cy="4728845"/>
          </a:xfrm>
        </p:spPr>
        <p:txBody>
          <a:bodyPr>
            <a:normAutofit fontScale="6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Objective 1: Refine the Life Goals and PRIORI apps for use among consumers served by Medicaid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Activity 1 – Continue to work with Arbormoon to refine and beta test Life Goals and PRIORI apps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Activity 2 – Create an access point to PRIORI from the Life Goals app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Objective 2: Identify and recruit local CMHs as sites to disseminate Life Goals/PRIORI apps to consumers with bipolar disorder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Activity 1 – Recruit one more CMH to participate in app dissemination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Activity 2 – Disseminate apps to participating CMHs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Objective  3: To determine if app use impact bipolar disorder symptoms and functioning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Activity 1 – Once IRB approval is received, begin recruitment and enrollment of consumers </a:t>
            </a:r>
          </a:p>
        </p:txBody>
      </p:sp>
    </p:spTree>
    <p:extLst>
      <p:ext uri="{BB962C8B-B14F-4D97-AF65-F5344CB8AC3E}">
        <p14:creationId xmlns:p14="http://schemas.microsoft.com/office/powerpoint/2010/main" val="3881280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dex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433</Words>
  <Application>Microsoft Office PowerPoint</Application>
  <PresentationFormat>On-screen Show (4:3)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Souce Sans Pro</vt:lpstr>
      <vt:lpstr>Office Theme</vt:lpstr>
      <vt:lpstr>PowerPoint Presentation</vt:lpstr>
      <vt:lpstr>Life Goals Collaborative Care </vt:lpstr>
      <vt:lpstr>PRIORI System Helping people manage symptoms with minimal assessment burden</vt:lpstr>
      <vt:lpstr>Michigan Mental Health Integration Partnership (MIP)  FY18 Self-Management App Project Proposal</vt:lpstr>
      <vt:lpstr>Objective 1: Life Goals Smartphone App </vt:lpstr>
      <vt:lpstr>Life Goals App Screenshots</vt:lpstr>
      <vt:lpstr>Life Goals App Screenshots</vt:lpstr>
      <vt:lpstr>   Objective 1 Activity 1 - Refine Life Goals and PRIORI apps  </vt:lpstr>
      <vt:lpstr>Future Activities </vt:lpstr>
    </vt:vector>
  </TitlesOfParts>
  <Company>Hornyak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Sandra Zacharias</dc:creator>
  <cp:lastModifiedBy>DeCamp, Lindsay</cp:lastModifiedBy>
  <cp:revision>44</cp:revision>
  <dcterms:created xsi:type="dcterms:W3CDTF">2016-01-14T16:52:19Z</dcterms:created>
  <dcterms:modified xsi:type="dcterms:W3CDTF">2018-03-02T18:26:39Z</dcterms:modified>
</cp:coreProperties>
</file>