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80" r:id="rId3"/>
    <p:sldId id="465" r:id="rId4"/>
    <p:sldId id="301" r:id="rId5"/>
    <p:sldId id="414" r:id="rId6"/>
    <p:sldId id="298" r:id="rId7"/>
    <p:sldId id="299" r:id="rId8"/>
    <p:sldId id="256" r:id="rId9"/>
    <p:sldId id="292" r:id="rId10"/>
    <p:sldId id="291" r:id="rId11"/>
    <p:sldId id="413" r:id="rId12"/>
    <p:sldId id="302" r:id="rId13"/>
    <p:sldId id="29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E30F27-439E-43A4-A585-39858E98F24B}" v="2" dt="2023-06-01T14:22:04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17B9A6-0824-4572-9BE9-0E2AA334BDFC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603D34-41CB-48D8-9C7D-5BAD200B71C3}">
      <dgm:prSet/>
      <dgm:spPr/>
      <dgm:t>
        <a:bodyPr/>
        <a:lstStyle/>
        <a:p>
          <a:r>
            <a:rPr lang="en-US"/>
            <a:t>Michigan is implementing TFCO within the public mental health system using Children’s Therapeutic Foster Care (CTFC) Medicaid service </a:t>
          </a:r>
        </a:p>
      </dgm:t>
    </dgm:pt>
    <dgm:pt modelId="{38D05A60-2CA4-4B51-894F-77C2A4B05FDD}" type="parTrans" cxnId="{4974E046-0F47-493D-88C6-44F07E0F6D79}">
      <dgm:prSet/>
      <dgm:spPr/>
      <dgm:t>
        <a:bodyPr/>
        <a:lstStyle/>
        <a:p>
          <a:endParaRPr lang="en-US"/>
        </a:p>
      </dgm:t>
    </dgm:pt>
    <dgm:pt modelId="{EAE8E92C-A297-4DD2-9675-59F9498D05A3}" type="sibTrans" cxnId="{4974E046-0F47-493D-88C6-44F07E0F6D79}">
      <dgm:prSet/>
      <dgm:spPr/>
      <dgm:t>
        <a:bodyPr/>
        <a:lstStyle/>
        <a:p>
          <a:endParaRPr lang="en-US"/>
        </a:p>
      </dgm:t>
    </dgm:pt>
    <dgm:pt modelId="{BD996CDD-B7B3-4EBC-8BD5-84ED3F41C197}">
      <dgm:prSet/>
      <dgm:spPr/>
      <dgm:t>
        <a:bodyPr/>
        <a:lstStyle/>
        <a:p>
          <a:r>
            <a:rPr lang="en-US"/>
            <a:t>CTFC is available for children and youth enrolled in the SEDW</a:t>
          </a:r>
        </a:p>
      </dgm:t>
    </dgm:pt>
    <dgm:pt modelId="{FDC95716-1950-4FBE-B038-ACE8CEC1F7B2}" type="parTrans" cxnId="{1C868593-D381-48D6-98C5-565F9E0CBE39}">
      <dgm:prSet/>
      <dgm:spPr/>
      <dgm:t>
        <a:bodyPr/>
        <a:lstStyle/>
        <a:p>
          <a:endParaRPr lang="en-US"/>
        </a:p>
      </dgm:t>
    </dgm:pt>
    <dgm:pt modelId="{44B1D04D-CDAC-4F3E-86BF-24DC937F5345}" type="sibTrans" cxnId="{1C868593-D381-48D6-98C5-565F9E0CBE39}">
      <dgm:prSet/>
      <dgm:spPr/>
      <dgm:t>
        <a:bodyPr/>
        <a:lstStyle/>
        <a:p>
          <a:endParaRPr lang="en-US"/>
        </a:p>
      </dgm:t>
    </dgm:pt>
    <dgm:pt modelId="{E4B196C9-A2FA-46D7-BE96-1FB657836BE9}">
      <dgm:prSet/>
      <dgm:spPr/>
      <dgm:t>
        <a:bodyPr/>
        <a:lstStyle/>
        <a:p>
          <a:r>
            <a:rPr lang="en-US" dirty="0"/>
            <a:t>Wraparound is a mandatory service for the SEDW. </a:t>
          </a:r>
        </a:p>
      </dgm:t>
    </dgm:pt>
    <dgm:pt modelId="{D82C71D6-B1CB-43FE-B384-4015638BD16B}" type="parTrans" cxnId="{7F68D264-477F-4627-8E95-A2B8AC2E5A2C}">
      <dgm:prSet/>
      <dgm:spPr/>
      <dgm:t>
        <a:bodyPr/>
        <a:lstStyle/>
        <a:p>
          <a:endParaRPr lang="en-US"/>
        </a:p>
      </dgm:t>
    </dgm:pt>
    <dgm:pt modelId="{93AF4B19-7534-46A1-8585-190DFD42E843}" type="sibTrans" cxnId="{7F68D264-477F-4627-8E95-A2B8AC2E5A2C}">
      <dgm:prSet/>
      <dgm:spPr/>
      <dgm:t>
        <a:bodyPr/>
        <a:lstStyle/>
        <a:p>
          <a:endParaRPr lang="en-US"/>
        </a:p>
      </dgm:t>
    </dgm:pt>
    <dgm:pt modelId="{CEC11B36-0294-400C-8B4C-7C37F53A7B92}">
      <dgm:prSet/>
      <dgm:spPr/>
      <dgm:t>
        <a:bodyPr/>
        <a:lstStyle/>
        <a:p>
          <a:r>
            <a:rPr lang="en-US"/>
            <a:t>Wraparound Facilitators partner with TFCO Team Leads to work collaboratively with children, youth and their families</a:t>
          </a:r>
        </a:p>
      </dgm:t>
    </dgm:pt>
    <dgm:pt modelId="{22297CF8-A5B4-453B-B8E7-BF32DD388EEC}" type="parTrans" cxnId="{64B1A45C-C690-4582-8A34-492E741F0F2C}">
      <dgm:prSet/>
      <dgm:spPr/>
      <dgm:t>
        <a:bodyPr/>
        <a:lstStyle/>
        <a:p>
          <a:endParaRPr lang="en-US"/>
        </a:p>
      </dgm:t>
    </dgm:pt>
    <dgm:pt modelId="{F4968EB1-CB76-433D-BD9B-7003F89D75D8}" type="sibTrans" cxnId="{64B1A45C-C690-4582-8A34-492E741F0F2C}">
      <dgm:prSet/>
      <dgm:spPr/>
      <dgm:t>
        <a:bodyPr/>
        <a:lstStyle/>
        <a:p>
          <a:endParaRPr lang="en-US"/>
        </a:p>
      </dgm:t>
    </dgm:pt>
    <dgm:pt modelId="{39D231C8-CA44-45DF-B9E0-6421EFCCA485}">
      <dgm:prSet/>
      <dgm:spPr/>
      <dgm:t>
        <a:bodyPr/>
        <a:lstStyle/>
        <a:p>
          <a:r>
            <a:rPr lang="en-US"/>
            <a:t>Each TFCO Team has established communication plans with their Wraparound partners based on fidelity standards for both models and local service structures</a:t>
          </a:r>
        </a:p>
      </dgm:t>
    </dgm:pt>
    <dgm:pt modelId="{8F11CA06-CA49-4E2C-9E3D-E428CC226195}" type="parTrans" cxnId="{A48282B3-562A-47E2-829C-AD33B5CC4821}">
      <dgm:prSet/>
      <dgm:spPr/>
      <dgm:t>
        <a:bodyPr/>
        <a:lstStyle/>
        <a:p>
          <a:endParaRPr lang="en-US"/>
        </a:p>
      </dgm:t>
    </dgm:pt>
    <dgm:pt modelId="{2A5D0825-D42A-40E5-850E-F378A6C8B006}" type="sibTrans" cxnId="{A48282B3-562A-47E2-829C-AD33B5CC4821}">
      <dgm:prSet/>
      <dgm:spPr/>
      <dgm:t>
        <a:bodyPr/>
        <a:lstStyle/>
        <a:p>
          <a:endParaRPr lang="en-US"/>
        </a:p>
      </dgm:t>
    </dgm:pt>
    <dgm:pt modelId="{88108D35-6B47-4129-A1B4-743ABF89F295}" type="pres">
      <dgm:prSet presAssocID="{4E17B9A6-0824-4572-9BE9-0E2AA334BDFC}" presName="Name0" presStyleCnt="0">
        <dgm:presLayoutVars>
          <dgm:dir/>
          <dgm:animLvl val="lvl"/>
          <dgm:resizeHandles val="exact"/>
        </dgm:presLayoutVars>
      </dgm:prSet>
      <dgm:spPr/>
    </dgm:pt>
    <dgm:pt modelId="{2EAEDF9B-B56D-4C68-9029-6E13C3459384}" type="pres">
      <dgm:prSet presAssocID="{D0603D34-41CB-48D8-9C7D-5BAD200B71C3}" presName="linNode" presStyleCnt="0"/>
      <dgm:spPr/>
    </dgm:pt>
    <dgm:pt modelId="{0FC6F162-6765-412C-82A0-18CC7AC903FE}" type="pres">
      <dgm:prSet presAssocID="{D0603D34-41CB-48D8-9C7D-5BAD200B71C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E168F9E5-C8FD-4493-AD0F-2E5FE9356C0B}" type="pres">
      <dgm:prSet presAssocID="{D0603D34-41CB-48D8-9C7D-5BAD200B71C3}" presName="descendantText" presStyleLbl="alignAccFollowNode1" presStyleIdx="0" presStyleCnt="2">
        <dgm:presLayoutVars>
          <dgm:bulletEnabled val="1"/>
        </dgm:presLayoutVars>
      </dgm:prSet>
      <dgm:spPr/>
    </dgm:pt>
    <dgm:pt modelId="{BBC9DFD8-0A32-4C9F-9A67-4418D88A8885}" type="pres">
      <dgm:prSet presAssocID="{EAE8E92C-A297-4DD2-9675-59F9498D05A3}" presName="sp" presStyleCnt="0"/>
      <dgm:spPr/>
    </dgm:pt>
    <dgm:pt modelId="{08FBA0BE-5F1E-4D74-B0AA-909658858C54}" type="pres">
      <dgm:prSet presAssocID="{CEC11B36-0294-400C-8B4C-7C37F53A7B92}" presName="linNode" presStyleCnt="0"/>
      <dgm:spPr/>
    </dgm:pt>
    <dgm:pt modelId="{68C0870C-47B6-49A6-889F-948DC834E989}" type="pres">
      <dgm:prSet presAssocID="{CEC11B36-0294-400C-8B4C-7C37F53A7B9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FD6F808B-8F0D-4E4D-A602-D4B73856E59E}" type="pres">
      <dgm:prSet presAssocID="{CEC11B36-0294-400C-8B4C-7C37F53A7B9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64B1A45C-C690-4582-8A34-492E741F0F2C}" srcId="{4E17B9A6-0824-4572-9BE9-0E2AA334BDFC}" destId="{CEC11B36-0294-400C-8B4C-7C37F53A7B92}" srcOrd="1" destOrd="0" parTransId="{22297CF8-A5B4-453B-B8E7-BF32DD388EEC}" sibTransId="{F4968EB1-CB76-433D-BD9B-7003F89D75D8}"/>
    <dgm:cxn modelId="{7F68D264-477F-4627-8E95-A2B8AC2E5A2C}" srcId="{D0603D34-41CB-48D8-9C7D-5BAD200B71C3}" destId="{E4B196C9-A2FA-46D7-BE96-1FB657836BE9}" srcOrd="1" destOrd="0" parTransId="{D82C71D6-B1CB-43FE-B384-4015638BD16B}" sibTransId="{93AF4B19-7534-46A1-8585-190DFD42E843}"/>
    <dgm:cxn modelId="{4974E046-0F47-493D-88C6-44F07E0F6D79}" srcId="{4E17B9A6-0824-4572-9BE9-0E2AA334BDFC}" destId="{D0603D34-41CB-48D8-9C7D-5BAD200B71C3}" srcOrd="0" destOrd="0" parTransId="{38D05A60-2CA4-4B51-894F-77C2A4B05FDD}" sibTransId="{EAE8E92C-A297-4DD2-9675-59F9498D05A3}"/>
    <dgm:cxn modelId="{4087756B-54CE-43DA-9E57-78A53AD63001}" type="presOf" srcId="{D0603D34-41CB-48D8-9C7D-5BAD200B71C3}" destId="{0FC6F162-6765-412C-82A0-18CC7AC903FE}" srcOrd="0" destOrd="0" presId="urn:microsoft.com/office/officeart/2005/8/layout/vList5"/>
    <dgm:cxn modelId="{A3194750-2D98-4C8E-B08E-0AD5DB12EDEB}" type="presOf" srcId="{BD996CDD-B7B3-4EBC-8BD5-84ED3F41C197}" destId="{E168F9E5-C8FD-4493-AD0F-2E5FE9356C0B}" srcOrd="0" destOrd="0" presId="urn:microsoft.com/office/officeart/2005/8/layout/vList5"/>
    <dgm:cxn modelId="{1C868593-D381-48D6-98C5-565F9E0CBE39}" srcId="{D0603D34-41CB-48D8-9C7D-5BAD200B71C3}" destId="{BD996CDD-B7B3-4EBC-8BD5-84ED3F41C197}" srcOrd="0" destOrd="0" parTransId="{FDC95716-1950-4FBE-B038-ACE8CEC1F7B2}" sibTransId="{44B1D04D-CDAC-4F3E-86BF-24DC937F5345}"/>
    <dgm:cxn modelId="{CFA923A8-70D0-4A4B-9452-E73C00B76227}" type="presOf" srcId="{4E17B9A6-0824-4572-9BE9-0E2AA334BDFC}" destId="{88108D35-6B47-4129-A1B4-743ABF89F295}" srcOrd="0" destOrd="0" presId="urn:microsoft.com/office/officeart/2005/8/layout/vList5"/>
    <dgm:cxn modelId="{A48282B3-562A-47E2-829C-AD33B5CC4821}" srcId="{CEC11B36-0294-400C-8B4C-7C37F53A7B92}" destId="{39D231C8-CA44-45DF-B9E0-6421EFCCA485}" srcOrd="0" destOrd="0" parTransId="{8F11CA06-CA49-4E2C-9E3D-E428CC226195}" sibTransId="{2A5D0825-D42A-40E5-850E-F378A6C8B006}"/>
    <dgm:cxn modelId="{AC1AAEBA-E7B1-4A93-AC12-0A3140B7A151}" type="presOf" srcId="{E4B196C9-A2FA-46D7-BE96-1FB657836BE9}" destId="{E168F9E5-C8FD-4493-AD0F-2E5FE9356C0B}" srcOrd="0" destOrd="1" presId="urn:microsoft.com/office/officeart/2005/8/layout/vList5"/>
    <dgm:cxn modelId="{FB093EF5-FF7A-4F3C-B1D6-73D402E3D25B}" type="presOf" srcId="{39D231C8-CA44-45DF-B9E0-6421EFCCA485}" destId="{FD6F808B-8F0D-4E4D-A602-D4B73856E59E}" srcOrd="0" destOrd="0" presId="urn:microsoft.com/office/officeart/2005/8/layout/vList5"/>
    <dgm:cxn modelId="{011ACFF7-8F9D-431A-9FB7-32C27E2EA7E8}" type="presOf" srcId="{CEC11B36-0294-400C-8B4C-7C37F53A7B92}" destId="{68C0870C-47B6-49A6-889F-948DC834E989}" srcOrd="0" destOrd="0" presId="urn:microsoft.com/office/officeart/2005/8/layout/vList5"/>
    <dgm:cxn modelId="{1E0B24D8-FF73-4AC0-BAEA-584AA36215B2}" type="presParOf" srcId="{88108D35-6B47-4129-A1B4-743ABF89F295}" destId="{2EAEDF9B-B56D-4C68-9029-6E13C3459384}" srcOrd="0" destOrd="0" presId="urn:microsoft.com/office/officeart/2005/8/layout/vList5"/>
    <dgm:cxn modelId="{8A0FBF17-414A-4B36-A8AD-31F21DA3D7B9}" type="presParOf" srcId="{2EAEDF9B-B56D-4C68-9029-6E13C3459384}" destId="{0FC6F162-6765-412C-82A0-18CC7AC903FE}" srcOrd="0" destOrd="0" presId="urn:microsoft.com/office/officeart/2005/8/layout/vList5"/>
    <dgm:cxn modelId="{DB805868-2DF4-4820-86F5-8FC872006588}" type="presParOf" srcId="{2EAEDF9B-B56D-4C68-9029-6E13C3459384}" destId="{E168F9E5-C8FD-4493-AD0F-2E5FE9356C0B}" srcOrd="1" destOrd="0" presId="urn:microsoft.com/office/officeart/2005/8/layout/vList5"/>
    <dgm:cxn modelId="{3FD05A5F-9B61-4B06-A7C6-DC85FF4EDB29}" type="presParOf" srcId="{88108D35-6B47-4129-A1B4-743ABF89F295}" destId="{BBC9DFD8-0A32-4C9F-9A67-4418D88A8885}" srcOrd="1" destOrd="0" presId="urn:microsoft.com/office/officeart/2005/8/layout/vList5"/>
    <dgm:cxn modelId="{AF1F0ECA-D703-4628-8084-7C1B2EB3A080}" type="presParOf" srcId="{88108D35-6B47-4129-A1B4-743ABF89F295}" destId="{08FBA0BE-5F1E-4D74-B0AA-909658858C54}" srcOrd="2" destOrd="0" presId="urn:microsoft.com/office/officeart/2005/8/layout/vList5"/>
    <dgm:cxn modelId="{71AFDAEC-275D-4B7C-96F5-FE88C79A3F2C}" type="presParOf" srcId="{08FBA0BE-5F1E-4D74-B0AA-909658858C54}" destId="{68C0870C-47B6-49A6-889F-948DC834E989}" srcOrd="0" destOrd="0" presId="urn:microsoft.com/office/officeart/2005/8/layout/vList5"/>
    <dgm:cxn modelId="{2A936E64-B4B3-469B-A114-3C12043D0AC0}" type="presParOf" srcId="{08FBA0BE-5F1E-4D74-B0AA-909658858C54}" destId="{FD6F808B-8F0D-4E4D-A602-D4B73856E59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48C19-3B6E-4B70-8F27-5E4E4B35DB2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6E6FF37-1AC7-4EEA-826C-C7B45D967A9F}">
      <dgm:prSet/>
      <dgm:spPr/>
      <dgm:t>
        <a:bodyPr/>
        <a:lstStyle/>
        <a:p>
          <a:r>
            <a:rPr lang="en-US"/>
            <a:t>No high acuity services currently exist in the gap between community and out of home care; CTFC is currently an SED Waiver service that is designed to bridge this gap</a:t>
          </a:r>
        </a:p>
      </dgm:t>
    </dgm:pt>
    <dgm:pt modelId="{87D92C15-688E-4F2D-93C7-E32F147D6B96}" type="parTrans" cxnId="{99293991-0575-49D1-ACCC-5C821986D1FD}">
      <dgm:prSet/>
      <dgm:spPr/>
      <dgm:t>
        <a:bodyPr/>
        <a:lstStyle/>
        <a:p>
          <a:endParaRPr lang="en-US"/>
        </a:p>
      </dgm:t>
    </dgm:pt>
    <dgm:pt modelId="{E4689168-30F1-450F-83E6-ED8FF3A61AD5}" type="sibTrans" cxnId="{99293991-0575-49D1-ACCC-5C821986D1FD}">
      <dgm:prSet/>
      <dgm:spPr/>
      <dgm:t>
        <a:bodyPr/>
        <a:lstStyle/>
        <a:p>
          <a:endParaRPr lang="en-US"/>
        </a:p>
      </dgm:t>
    </dgm:pt>
    <dgm:pt modelId="{8F521BCE-3087-49A9-BB52-B07A7224D9BF}">
      <dgm:prSet/>
      <dgm:spPr/>
      <dgm:t>
        <a:bodyPr/>
        <a:lstStyle/>
        <a:p>
          <a:r>
            <a:rPr lang="en-US"/>
            <a:t>CTFC offers robust mental health programming for youths “stepping down” from psychiatric hospitalization / crisis residential, or youths “stepping to the side” to avoid higher levels of care </a:t>
          </a:r>
        </a:p>
      </dgm:t>
    </dgm:pt>
    <dgm:pt modelId="{CB639FA7-9BD5-4856-ADAE-21F744365EA0}" type="parTrans" cxnId="{EF9C3FE0-07E5-428D-92E5-2E65D3FB3AB9}">
      <dgm:prSet/>
      <dgm:spPr/>
      <dgm:t>
        <a:bodyPr/>
        <a:lstStyle/>
        <a:p>
          <a:endParaRPr lang="en-US"/>
        </a:p>
      </dgm:t>
    </dgm:pt>
    <dgm:pt modelId="{CC0BC9F8-DED7-49DA-A457-98BCF8482F9B}" type="sibTrans" cxnId="{EF9C3FE0-07E5-428D-92E5-2E65D3FB3AB9}">
      <dgm:prSet/>
      <dgm:spPr/>
      <dgm:t>
        <a:bodyPr/>
        <a:lstStyle/>
        <a:p>
          <a:endParaRPr lang="en-US"/>
        </a:p>
      </dgm:t>
    </dgm:pt>
    <dgm:pt modelId="{41D48706-8ECC-4BA2-AA19-EBAE2383BD83}">
      <dgm:prSet/>
      <dgm:spPr/>
      <dgm:t>
        <a:bodyPr/>
        <a:lstStyle/>
        <a:p>
          <a:r>
            <a:rPr lang="en-US"/>
            <a:t>CTFC offers an opportunity for eligible youths to continue living in a community-based family setting throughout treatment</a:t>
          </a:r>
        </a:p>
      </dgm:t>
    </dgm:pt>
    <dgm:pt modelId="{DBFD6F3F-2D5F-4D37-BE33-2FB04A8F7391}" type="parTrans" cxnId="{5B2A59DD-84C0-4BE0-840E-1AC03EB47528}">
      <dgm:prSet/>
      <dgm:spPr/>
      <dgm:t>
        <a:bodyPr/>
        <a:lstStyle/>
        <a:p>
          <a:endParaRPr lang="en-US"/>
        </a:p>
      </dgm:t>
    </dgm:pt>
    <dgm:pt modelId="{745B4CA8-7CFE-485B-AE8D-F0B628AF9BB4}" type="sibTrans" cxnId="{5B2A59DD-84C0-4BE0-840E-1AC03EB47528}">
      <dgm:prSet/>
      <dgm:spPr/>
      <dgm:t>
        <a:bodyPr/>
        <a:lstStyle/>
        <a:p>
          <a:endParaRPr lang="en-US"/>
        </a:p>
      </dgm:t>
    </dgm:pt>
    <dgm:pt modelId="{C47CE9B6-6369-43A5-85B2-24B5EAF9EF6B}">
      <dgm:prSet/>
      <dgm:spPr/>
      <dgm:t>
        <a:bodyPr/>
        <a:lstStyle/>
        <a:p>
          <a:r>
            <a:rPr lang="en-US"/>
            <a:t>CTFC offers concurrent youth and family treatment (decreasing likelihood that youth will need future  higher levels of care due to the family’s needs)</a:t>
          </a:r>
        </a:p>
      </dgm:t>
    </dgm:pt>
    <dgm:pt modelId="{9BDA3179-0EC6-4C6F-A568-C8D00E6DAB67}" type="parTrans" cxnId="{79E23A57-999C-409D-B14C-BA5876FA3B18}">
      <dgm:prSet/>
      <dgm:spPr/>
      <dgm:t>
        <a:bodyPr/>
        <a:lstStyle/>
        <a:p>
          <a:endParaRPr lang="en-US"/>
        </a:p>
      </dgm:t>
    </dgm:pt>
    <dgm:pt modelId="{E5F35804-B5C2-4450-A2E6-568124BA8D71}" type="sibTrans" cxnId="{79E23A57-999C-409D-B14C-BA5876FA3B18}">
      <dgm:prSet/>
      <dgm:spPr/>
      <dgm:t>
        <a:bodyPr/>
        <a:lstStyle/>
        <a:p>
          <a:endParaRPr lang="en-US"/>
        </a:p>
      </dgm:t>
    </dgm:pt>
    <dgm:pt modelId="{267C2218-C52D-428A-9DFE-8F6F3E4FEBED}">
      <dgm:prSet/>
      <dgm:spPr/>
      <dgm:t>
        <a:bodyPr/>
        <a:lstStyle/>
        <a:p>
          <a:r>
            <a:rPr lang="en-US"/>
            <a:t>TFCO provides Community Mental Health Service Providers better outcomes, increased sustainability, and needed structure to build CTFC Medicaid service programs.</a:t>
          </a:r>
        </a:p>
      </dgm:t>
    </dgm:pt>
    <dgm:pt modelId="{76BA2017-304A-4194-9573-17BCDDB48283}" type="parTrans" cxnId="{774FB581-030D-417C-8971-95753A9EF4E4}">
      <dgm:prSet/>
      <dgm:spPr/>
      <dgm:t>
        <a:bodyPr/>
        <a:lstStyle/>
        <a:p>
          <a:endParaRPr lang="en-US"/>
        </a:p>
      </dgm:t>
    </dgm:pt>
    <dgm:pt modelId="{026B2E44-8585-40A4-B472-BFF4341E1ADA}" type="sibTrans" cxnId="{774FB581-030D-417C-8971-95753A9EF4E4}">
      <dgm:prSet/>
      <dgm:spPr/>
      <dgm:t>
        <a:bodyPr/>
        <a:lstStyle/>
        <a:p>
          <a:endParaRPr lang="en-US"/>
        </a:p>
      </dgm:t>
    </dgm:pt>
    <dgm:pt modelId="{CFD05955-871A-439F-8E9A-CB86C138AEBD}" type="pres">
      <dgm:prSet presAssocID="{B8D48C19-3B6E-4B70-8F27-5E4E4B35DB2C}" presName="diagram" presStyleCnt="0">
        <dgm:presLayoutVars>
          <dgm:dir/>
          <dgm:resizeHandles val="exact"/>
        </dgm:presLayoutVars>
      </dgm:prSet>
      <dgm:spPr/>
    </dgm:pt>
    <dgm:pt modelId="{9702DB30-659A-4709-A6B8-6EAA11EDA4AC}" type="pres">
      <dgm:prSet presAssocID="{66E6FF37-1AC7-4EEA-826C-C7B45D967A9F}" presName="node" presStyleLbl="node1" presStyleIdx="0" presStyleCnt="5">
        <dgm:presLayoutVars>
          <dgm:bulletEnabled val="1"/>
        </dgm:presLayoutVars>
      </dgm:prSet>
      <dgm:spPr/>
    </dgm:pt>
    <dgm:pt modelId="{D87A7447-1ECC-41A8-BE0A-DCC81526CAD1}" type="pres">
      <dgm:prSet presAssocID="{E4689168-30F1-450F-83E6-ED8FF3A61AD5}" presName="sibTrans" presStyleCnt="0"/>
      <dgm:spPr/>
    </dgm:pt>
    <dgm:pt modelId="{4F427148-111B-48CE-89B9-F16AAA263A36}" type="pres">
      <dgm:prSet presAssocID="{8F521BCE-3087-49A9-BB52-B07A7224D9BF}" presName="node" presStyleLbl="node1" presStyleIdx="1" presStyleCnt="5">
        <dgm:presLayoutVars>
          <dgm:bulletEnabled val="1"/>
        </dgm:presLayoutVars>
      </dgm:prSet>
      <dgm:spPr/>
    </dgm:pt>
    <dgm:pt modelId="{17C26EF7-7DC6-4BCD-9EBF-D288275342D5}" type="pres">
      <dgm:prSet presAssocID="{CC0BC9F8-DED7-49DA-A457-98BCF8482F9B}" presName="sibTrans" presStyleCnt="0"/>
      <dgm:spPr/>
    </dgm:pt>
    <dgm:pt modelId="{48B3BCCC-1084-424F-BFE3-7CAC599E0471}" type="pres">
      <dgm:prSet presAssocID="{41D48706-8ECC-4BA2-AA19-EBAE2383BD83}" presName="node" presStyleLbl="node1" presStyleIdx="2" presStyleCnt="5">
        <dgm:presLayoutVars>
          <dgm:bulletEnabled val="1"/>
        </dgm:presLayoutVars>
      </dgm:prSet>
      <dgm:spPr/>
    </dgm:pt>
    <dgm:pt modelId="{35C43535-E26E-4120-B98F-CC1107FAD4C3}" type="pres">
      <dgm:prSet presAssocID="{745B4CA8-7CFE-485B-AE8D-F0B628AF9BB4}" presName="sibTrans" presStyleCnt="0"/>
      <dgm:spPr/>
    </dgm:pt>
    <dgm:pt modelId="{6D87663E-68C2-47C2-9650-09F5A835F81C}" type="pres">
      <dgm:prSet presAssocID="{C47CE9B6-6369-43A5-85B2-24B5EAF9EF6B}" presName="node" presStyleLbl="node1" presStyleIdx="3" presStyleCnt="5">
        <dgm:presLayoutVars>
          <dgm:bulletEnabled val="1"/>
        </dgm:presLayoutVars>
      </dgm:prSet>
      <dgm:spPr/>
    </dgm:pt>
    <dgm:pt modelId="{2FD82FFA-B431-4BFB-A64A-2E6B43434B7D}" type="pres">
      <dgm:prSet presAssocID="{E5F35804-B5C2-4450-A2E6-568124BA8D71}" presName="sibTrans" presStyleCnt="0"/>
      <dgm:spPr/>
    </dgm:pt>
    <dgm:pt modelId="{D0A6D64C-965D-4F19-9175-C6D8F5627979}" type="pres">
      <dgm:prSet presAssocID="{267C2218-C52D-428A-9DFE-8F6F3E4FEBED}" presName="node" presStyleLbl="node1" presStyleIdx="4" presStyleCnt="5">
        <dgm:presLayoutVars>
          <dgm:bulletEnabled val="1"/>
        </dgm:presLayoutVars>
      </dgm:prSet>
      <dgm:spPr/>
    </dgm:pt>
  </dgm:ptLst>
  <dgm:cxnLst>
    <dgm:cxn modelId="{489ED63A-6E1E-4FC2-BE19-4F92CA9F6BBE}" type="presOf" srcId="{C47CE9B6-6369-43A5-85B2-24B5EAF9EF6B}" destId="{6D87663E-68C2-47C2-9650-09F5A835F81C}" srcOrd="0" destOrd="0" presId="urn:microsoft.com/office/officeart/2005/8/layout/default"/>
    <dgm:cxn modelId="{06E4D045-FF51-49E7-8A00-53D2383985EC}" type="presOf" srcId="{B8D48C19-3B6E-4B70-8F27-5E4E4B35DB2C}" destId="{CFD05955-871A-439F-8E9A-CB86C138AEBD}" srcOrd="0" destOrd="0" presId="urn:microsoft.com/office/officeart/2005/8/layout/default"/>
    <dgm:cxn modelId="{79E23A57-999C-409D-B14C-BA5876FA3B18}" srcId="{B8D48C19-3B6E-4B70-8F27-5E4E4B35DB2C}" destId="{C47CE9B6-6369-43A5-85B2-24B5EAF9EF6B}" srcOrd="3" destOrd="0" parTransId="{9BDA3179-0EC6-4C6F-A568-C8D00E6DAB67}" sibTransId="{E5F35804-B5C2-4450-A2E6-568124BA8D71}"/>
    <dgm:cxn modelId="{6F72C97C-9C25-480F-86B2-804B2248E5D2}" type="presOf" srcId="{267C2218-C52D-428A-9DFE-8F6F3E4FEBED}" destId="{D0A6D64C-965D-4F19-9175-C6D8F5627979}" srcOrd="0" destOrd="0" presId="urn:microsoft.com/office/officeart/2005/8/layout/default"/>
    <dgm:cxn modelId="{774FB581-030D-417C-8971-95753A9EF4E4}" srcId="{B8D48C19-3B6E-4B70-8F27-5E4E4B35DB2C}" destId="{267C2218-C52D-428A-9DFE-8F6F3E4FEBED}" srcOrd="4" destOrd="0" parTransId="{76BA2017-304A-4194-9573-17BCDDB48283}" sibTransId="{026B2E44-8585-40A4-B472-BFF4341E1ADA}"/>
    <dgm:cxn modelId="{99293991-0575-49D1-ACCC-5C821986D1FD}" srcId="{B8D48C19-3B6E-4B70-8F27-5E4E4B35DB2C}" destId="{66E6FF37-1AC7-4EEA-826C-C7B45D967A9F}" srcOrd="0" destOrd="0" parTransId="{87D92C15-688E-4F2D-93C7-E32F147D6B96}" sibTransId="{E4689168-30F1-450F-83E6-ED8FF3A61AD5}"/>
    <dgm:cxn modelId="{DD2B30BA-6C1C-4A2D-90D5-C562F5888E13}" type="presOf" srcId="{8F521BCE-3087-49A9-BB52-B07A7224D9BF}" destId="{4F427148-111B-48CE-89B9-F16AAA263A36}" srcOrd="0" destOrd="0" presId="urn:microsoft.com/office/officeart/2005/8/layout/default"/>
    <dgm:cxn modelId="{85580CD7-EDC6-4DDD-AD72-DF140BC966CC}" type="presOf" srcId="{41D48706-8ECC-4BA2-AA19-EBAE2383BD83}" destId="{48B3BCCC-1084-424F-BFE3-7CAC599E0471}" srcOrd="0" destOrd="0" presId="urn:microsoft.com/office/officeart/2005/8/layout/default"/>
    <dgm:cxn modelId="{5B2A59DD-84C0-4BE0-840E-1AC03EB47528}" srcId="{B8D48C19-3B6E-4B70-8F27-5E4E4B35DB2C}" destId="{41D48706-8ECC-4BA2-AA19-EBAE2383BD83}" srcOrd="2" destOrd="0" parTransId="{DBFD6F3F-2D5F-4D37-BE33-2FB04A8F7391}" sibTransId="{745B4CA8-7CFE-485B-AE8D-F0B628AF9BB4}"/>
    <dgm:cxn modelId="{EF9C3FE0-07E5-428D-92E5-2E65D3FB3AB9}" srcId="{B8D48C19-3B6E-4B70-8F27-5E4E4B35DB2C}" destId="{8F521BCE-3087-49A9-BB52-B07A7224D9BF}" srcOrd="1" destOrd="0" parTransId="{CB639FA7-9BD5-4856-ADAE-21F744365EA0}" sibTransId="{CC0BC9F8-DED7-49DA-A457-98BCF8482F9B}"/>
    <dgm:cxn modelId="{2F9D3DFD-3D35-4066-82D4-36A3FF305DA0}" type="presOf" srcId="{66E6FF37-1AC7-4EEA-826C-C7B45D967A9F}" destId="{9702DB30-659A-4709-A6B8-6EAA11EDA4AC}" srcOrd="0" destOrd="0" presId="urn:microsoft.com/office/officeart/2005/8/layout/default"/>
    <dgm:cxn modelId="{90A72E98-2B87-41F9-8A40-6AA1BBD19A6F}" type="presParOf" srcId="{CFD05955-871A-439F-8E9A-CB86C138AEBD}" destId="{9702DB30-659A-4709-A6B8-6EAA11EDA4AC}" srcOrd="0" destOrd="0" presId="urn:microsoft.com/office/officeart/2005/8/layout/default"/>
    <dgm:cxn modelId="{C5768593-4530-4C80-9FB9-DA89DDE48CAF}" type="presParOf" srcId="{CFD05955-871A-439F-8E9A-CB86C138AEBD}" destId="{D87A7447-1ECC-41A8-BE0A-DCC81526CAD1}" srcOrd="1" destOrd="0" presId="urn:microsoft.com/office/officeart/2005/8/layout/default"/>
    <dgm:cxn modelId="{1E391D0F-FCA7-4AF9-9F5E-FDCDD49C3704}" type="presParOf" srcId="{CFD05955-871A-439F-8E9A-CB86C138AEBD}" destId="{4F427148-111B-48CE-89B9-F16AAA263A36}" srcOrd="2" destOrd="0" presId="urn:microsoft.com/office/officeart/2005/8/layout/default"/>
    <dgm:cxn modelId="{AE37EC9C-0CBF-440E-B361-2142538BA734}" type="presParOf" srcId="{CFD05955-871A-439F-8E9A-CB86C138AEBD}" destId="{17C26EF7-7DC6-4BCD-9EBF-D288275342D5}" srcOrd="3" destOrd="0" presId="urn:microsoft.com/office/officeart/2005/8/layout/default"/>
    <dgm:cxn modelId="{5D1227EA-480A-4773-939F-C74C403566F9}" type="presParOf" srcId="{CFD05955-871A-439F-8E9A-CB86C138AEBD}" destId="{48B3BCCC-1084-424F-BFE3-7CAC599E0471}" srcOrd="4" destOrd="0" presId="urn:microsoft.com/office/officeart/2005/8/layout/default"/>
    <dgm:cxn modelId="{1EBCCD0F-4806-48F0-A6AD-6CF83F6F727F}" type="presParOf" srcId="{CFD05955-871A-439F-8E9A-CB86C138AEBD}" destId="{35C43535-E26E-4120-B98F-CC1107FAD4C3}" srcOrd="5" destOrd="0" presId="urn:microsoft.com/office/officeart/2005/8/layout/default"/>
    <dgm:cxn modelId="{374F244D-72BE-4DE3-B768-37F08B54D901}" type="presParOf" srcId="{CFD05955-871A-439F-8E9A-CB86C138AEBD}" destId="{6D87663E-68C2-47C2-9650-09F5A835F81C}" srcOrd="6" destOrd="0" presId="urn:microsoft.com/office/officeart/2005/8/layout/default"/>
    <dgm:cxn modelId="{FFD779E7-A58E-4195-BDDF-68AF54D89A99}" type="presParOf" srcId="{CFD05955-871A-439F-8E9A-CB86C138AEBD}" destId="{2FD82FFA-B431-4BFB-A64A-2E6B43434B7D}" srcOrd="7" destOrd="0" presId="urn:microsoft.com/office/officeart/2005/8/layout/default"/>
    <dgm:cxn modelId="{3D151B97-A2EB-43BE-B7D5-278D5B825B02}" type="presParOf" srcId="{CFD05955-871A-439F-8E9A-CB86C138AEBD}" destId="{D0A6D64C-965D-4F19-9175-C6D8F562797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94CA5E-6523-49C5-9D28-D5B6BAF73BC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FE3569-A861-40B9-BBD0-48857FBAFBB4}">
      <dgm:prSet/>
      <dgm:spPr/>
      <dgm:t>
        <a:bodyPr/>
        <a:lstStyle/>
        <a:p>
          <a:r>
            <a:rPr lang="en-US"/>
            <a:t>Project Oversight:</a:t>
          </a:r>
        </a:p>
      </dgm:t>
    </dgm:pt>
    <dgm:pt modelId="{50CC43D2-B69B-4209-9C43-BEEDFDAEFC23}" type="parTrans" cxnId="{15AD60A2-DFB4-471B-A6C8-2C1ABC24642C}">
      <dgm:prSet/>
      <dgm:spPr/>
      <dgm:t>
        <a:bodyPr/>
        <a:lstStyle/>
        <a:p>
          <a:endParaRPr lang="en-US"/>
        </a:p>
      </dgm:t>
    </dgm:pt>
    <dgm:pt modelId="{2347E15D-0A98-4182-9EB8-0B1ED3A89FC2}" type="sibTrans" cxnId="{15AD60A2-DFB4-471B-A6C8-2C1ABC24642C}">
      <dgm:prSet/>
      <dgm:spPr/>
      <dgm:t>
        <a:bodyPr/>
        <a:lstStyle/>
        <a:p>
          <a:endParaRPr lang="en-US"/>
        </a:p>
      </dgm:t>
    </dgm:pt>
    <dgm:pt modelId="{E052CA10-495F-4287-8163-ADB2D2A5B844}">
      <dgm:prSet/>
      <dgm:spPr/>
      <dgm:t>
        <a:bodyPr/>
        <a:lstStyle/>
        <a:p>
          <a:r>
            <a:rPr lang="en-US"/>
            <a:t>Wayne State University - Funding and contract oversight, project management, and program evaluation</a:t>
          </a:r>
        </a:p>
      </dgm:t>
    </dgm:pt>
    <dgm:pt modelId="{FA08475E-7A5E-47F2-9C84-3BB4E9A3827B}" type="parTrans" cxnId="{7372B2E1-87CC-4941-AB44-DD57E4051E61}">
      <dgm:prSet/>
      <dgm:spPr/>
      <dgm:t>
        <a:bodyPr/>
        <a:lstStyle/>
        <a:p>
          <a:endParaRPr lang="en-US"/>
        </a:p>
      </dgm:t>
    </dgm:pt>
    <dgm:pt modelId="{F3EFBC3F-5FFD-42E7-98AA-A4D4EE5BB2F5}" type="sibTrans" cxnId="{7372B2E1-87CC-4941-AB44-DD57E4051E61}">
      <dgm:prSet/>
      <dgm:spPr/>
      <dgm:t>
        <a:bodyPr/>
        <a:lstStyle/>
        <a:p>
          <a:endParaRPr lang="en-US"/>
        </a:p>
      </dgm:t>
    </dgm:pt>
    <dgm:pt modelId="{539F717B-BE44-4AC6-ACB3-330060453720}">
      <dgm:prSet/>
      <dgm:spPr/>
      <dgm:t>
        <a:bodyPr/>
        <a:lstStyle/>
        <a:p>
          <a:r>
            <a:rPr lang="en-US"/>
            <a:t>Michigan Department of Health and Human Services (MDHHS) - Clinical implementation of TFCO as a model for Children’s Therapeutic Foster Care Medicaid service</a:t>
          </a:r>
        </a:p>
      </dgm:t>
    </dgm:pt>
    <dgm:pt modelId="{C5D99696-AB5D-4D9F-A2AE-74174A76EB00}" type="parTrans" cxnId="{37CEDE93-8A13-4CC1-A2FF-33C4D15A3784}">
      <dgm:prSet/>
      <dgm:spPr/>
      <dgm:t>
        <a:bodyPr/>
        <a:lstStyle/>
        <a:p>
          <a:endParaRPr lang="en-US"/>
        </a:p>
      </dgm:t>
    </dgm:pt>
    <dgm:pt modelId="{0F6C1546-29F7-4630-AABE-11CE699CA1FB}" type="sibTrans" cxnId="{37CEDE93-8A13-4CC1-A2FF-33C4D15A3784}">
      <dgm:prSet/>
      <dgm:spPr/>
      <dgm:t>
        <a:bodyPr/>
        <a:lstStyle/>
        <a:p>
          <a:endParaRPr lang="en-US"/>
        </a:p>
      </dgm:t>
    </dgm:pt>
    <dgm:pt modelId="{D4A4568D-C9ED-4F51-81B1-9BBA5622FA2F}">
      <dgm:prSet/>
      <dgm:spPr/>
      <dgm:t>
        <a:bodyPr/>
        <a:lstStyle/>
        <a:p>
          <a:r>
            <a:rPr lang="en-US"/>
            <a:t>TFC Consultants - Technical assistance and fidelity monitoring</a:t>
          </a:r>
        </a:p>
      </dgm:t>
    </dgm:pt>
    <dgm:pt modelId="{E3757438-457F-4622-8D7D-2FA7D7062061}" type="parTrans" cxnId="{C8DCB39F-205D-4840-A64A-EA01536FC0C7}">
      <dgm:prSet/>
      <dgm:spPr/>
      <dgm:t>
        <a:bodyPr/>
        <a:lstStyle/>
        <a:p>
          <a:endParaRPr lang="en-US"/>
        </a:p>
      </dgm:t>
    </dgm:pt>
    <dgm:pt modelId="{5D9D5BB0-74D5-4CF6-A360-C2D59ABA4E30}" type="sibTrans" cxnId="{C8DCB39F-205D-4840-A64A-EA01536FC0C7}">
      <dgm:prSet/>
      <dgm:spPr/>
      <dgm:t>
        <a:bodyPr/>
        <a:lstStyle/>
        <a:p>
          <a:endParaRPr lang="en-US"/>
        </a:p>
      </dgm:t>
    </dgm:pt>
    <dgm:pt modelId="{7D162DFD-98C8-4462-A5AE-A35190D6751F}">
      <dgm:prSet/>
      <dgm:spPr/>
      <dgm:t>
        <a:bodyPr/>
        <a:lstStyle/>
        <a:p>
          <a:r>
            <a:rPr lang="en-US" dirty="0"/>
            <a:t>TFCO-C (ages 7-11) Clinical Sites:</a:t>
          </a:r>
        </a:p>
      </dgm:t>
    </dgm:pt>
    <dgm:pt modelId="{494B85B8-E0C9-4D43-9654-A5DA593304AB}" type="parTrans" cxnId="{32587A60-E3B8-4306-9D20-0C107EC39CED}">
      <dgm:prSet/>
      <dgm:spPr/>
      <dgm:t>
        <a:bodyPr/>
        <a:lstStyle/>
        <a:p>
          <a:endParaRPr lang="en-US"/>
        </a:p>
      </dgm:t>
    </dgm:pt>
    <dgm:pt modelId="{9F83E452-E9D2-487B-80A4-E104E7A9DE06}" type="sibTrans" cxnId="{32587A60-E3B8-4306-9D20-0C107EC39CED}">
      <dgm:prSet/>
      <dgm:spPr/>
      <dgm:t>
        <a:bodyPr/>
        <a:lstStyle/>
        <a:p>
          <a:endParaRPr lang="en-US"/>
        </a:p>
      </dgm:t>
    </dgm:pt>
    <dgm:pt modelId="{8FA543DC-A39C-4AC7-9744-5939F521EA21}">
      <dgm:prSet/>
      <dgm:spPr/>
      <dgm:t>
        <a:bodyPr/>
        <a:lstStyle/>
        <a:p>
          <a:r>
            <a:rPr lang="en-US" dirty="0"/>
            <a:t>Community Mental Health Authority of Clinton, Eaton, and Ingham Counties</a:t>
          </a:r>
        </a:p>
      </dgm:t>
    </dgm:pt>
    <dgm:pt modelId="{5F444014-3BD9-4429-A65E-1CDC3A6F7B3C}" type="parTrans" cxnId="{92140356-8E94-4A26-88A0-B1D2E65696C6}">
      <dgm:prSet/>
      <dgm:spPr/>
      <dgm:t>
        <a:bodyPr/>
        <a:lstStyle/>
        <a:p>
          <a:endParaRPr lang="en-US"/>
        </a:p>
      </dgm:t>
    </dgm:pt>
    <dgm:pt modelId="{87F23483-F6BF-4A6C-81A4-90C326CA93DB}" type="sibTrans" cxnId="{92140356-8E94-4A26-88A0-B1D2E65696C6}">
      <dgm:prSet/>
      <dgm:spPr/>
      <dgm:t>
        <a:bodyPr/>
        <a:lstStyle/>
        <a:p>
          <a:endParaRPr lang="en-US"/>
        </a:p>
      </dgm:t>
    </dgm:pt>
    <dgm:pt modelId="{AAA3D137-961A-43D9-A17A-DC71A7BBEFBA}">
      <dgm:prSet/>
      <dgm:spPr/>
      <dgm:t>
        <a:bodyPr/>
        <a:lstStyle/>
        <a:p>
          <a:r>
            <a:rPr lang="en-US" dirty="0"/>
            <a:t>Children’s Mental Health Block Grant Site:</a:t>
          </a:r>
        </a:p>
      </dgm:t>
    </dgm:pt>
    <dgm:pt modelId="{36B8EE30-6404-4C46-961E-3E5F43797A12}" type="parTrans" cxnId="{A2525F7A-E7A5-48A5-B4E2-6E6C1FDAAEF0}">
      <dgm:prSet/>
      <dgm:spPr/>
      <dgm:t>
        <a:bodyPr/>
        <a:lstStyle/>
        <a:p>
          <a:endParaRPr lang="en-US"/>
        </a:p>
      </dgm:t>
    </dgm:pt>
    <dgm:pt modelId="{5403090D-D2DD-4C7C-B685-D9CB6753F6F1}" type="sibTrans" cxnId="{A2525F7A-E7A5-48A5-B4E2-6E6C1FDAAEF0}">
      <dgm:prSet/>
      <dgm:spPr/>
      <dgm:t>
        <a:bodyPr/>
        <a:lstStyle/>
        <a:p>
          <a:endParaRPr lang="en-US"/>
        </a:p>
      </dgm:t>
    </dgm:pt>
    <dgm:pt modelId="{0903734F-43B8-4463-9D4B-D25C42FDC421}">
      <dgm:prSet/>
      <dgm:spPr/>
      <dgm:t>
        <a:bodyPr/>
        <a:lstStyle/>
        <a:p>
          <a:r>
            <a:rPr lang="en-US" dirty="0"/>
            <a:t>Northpointe Behavioral Healthcare System</a:t>
          </a:r>
        </a:p>
      </dgm:t>
    </dgm:pt>
    <dgm:pt modelId="{B6F603A5-ED0E-4D92-842B-A83D780F16EF}" type="parTrans" cxnId="{B30CE462-CD32-4927-93B9-A7EB4EB89F97}">
      <dgm:prSet/>
      <dgm:spPr/>
      <dgm:t>
        <a:bodyPr/>
        <a:lstStyle/>
        <a:p>
          <a:endParaRPr lang="en-US"/>
        </a:p>
      </dgm:t>
    </dgm:pt>
    <dgm:pt modelId="{D93E6C55-CD81-4A99-8E87-97C81327A7D1}" type="sibTrans" cxnId="{B30CE462-CD32-4927-93B9-A7EB4EB89F97}">
      <dgm:prSet/>
      <dgm:spPr/>
      <dgm:t>
        <a:bodyPr/>
        <a:lstStyle/>
        <a:p>
          <a:endParaRPr lang="en-US"/>
        </a:p>
      </dgm:t>
    </dgm:pt>
    <dgm:pt modelId="{09B831AB-6323-4BC0-9603-D4BCAC5985C5}">
      <dgm:prSet/>
      <dgm:spPr/>
      <dgm:t>
        <a:bodyPr/>
        <a:lstStyle/>
        <a:p>
          <a:r>
            <a:rPr lang="en-US" dirty="0"/>
            <a:t>MI KIDS NOW Funding:</a:t>
          </a:r>
        </a:p>
      </dgm:t>
    </dgm:pt>
    <dgm:pt modelId="{6F868DE7-1082-44D6-AC15-938C6F170CAA}" type="parTrans" cxnId="{CCE30726-8B96-4186-BD9E-4C50D6F101F6}">
      <dgm:prSet/>
      <dgm:spPr/>
      <dgm:t>
        <a:bodyPr/>
        <a:lstStyle/>
        <a:p>
          <a:endParaRPr lang="en-US"/>
        </a:p>
      </dgm:t>
    </dgm:pt>
    <dgm:pt modelId="{8CE286B3-3C9C-46F9-9BB4-D8A98DA05DE3}" type="sibTrans" cxnId="{CCE30726-8B96-4186-BD9E-4C50D6F101F6}">
      <dgm:prSet/>
      <dgm:spPr/>
      <dgm:t>
        <a:bodyPr/>
        <a:lstStyle/>
        <a:p>
          <a:endParaRPr lang="en-US"/>
        </a:p>
      </dgm:t>
    </dgm:pt>
    <dgm:pt modelId="{0CC4E2FE-D79F-4642-925A-7B65CA3C5A16}">
      <dgm:prSet/>
      <dgm:spPr/>
      <dgm:t>
        <a:bodyPr/>
        <a:lstStyle/>
        <a:p>
          <a:r>
            <a:rPr lang="en-US" dirty="0"/>
            <a:t>CTFC sites will receive funding to engage in a year-long capacity building readiness process which includes a formal structure, technical assistance and coaching.</a:t>
          </a:r>
        </a:p>
      </dgm:t>
    </dgm:pt>
    <dgm:pt modelId="{54253F83-7825-4A54-9021-6CCC1CBD7CEB}" type="parTrans" cxnId="{2E19F08E-B5EB-4226-AD13-64496B4A3BB4}">
      <dgm:prSet/>
      <dgm:spPr/>
      <dgm:t>
        <a:bodyPr/>
        <a:lstStyle/>
        <a:p>
          <a:endParaRPr lang="en-US"/>
        </a:p>
      </dgm:t>
    </dgm:pt>
    <dgm:pt modelId="{C045AE39-A20B-44A1-B04D-905BD0E3EDD2}" type="sibTrans" cxnId="{2E19F08E-B5EB-4226-AD13-64496B4A3BB4}">
      <dgm:prSet/>
      <dgm:spPr/>
      <dgm:t>
        <a:bodyPr/>
        <a:lstStyle/>
        <a:p>
          <a:endParaRPr lang="en-US"/>
        </a:p>
      </dgm:t>
    </dgm:pt>
    <dgm:pt modelId="{765408AF-70FE-475A-B061-8F81C6999577}">
      <dgm:prSet/>
      <dgm:spPr/>
      <dgm:t>
        <a:bodyPr/>
        <a:lstStyle/>
        <a:p>
          <a:r>
            <a:rPr lang="en-US" dirty="0"/>
            <a:t>The Guidance Center, in partnership with Detroit Wayne Integrated Health Network</a:t>
          </a:r>
        </a:p>
      </dgm:t>
    </dgm:pt>
    <dgm:pt modelId="{3B3EFF08-9F18-4D72-93CA-427C25F8F829}" type="parTrans" cxnId="{4BD16638-B145-44A4-B694-2A02AA60F9A9}">
      <dgm:prSet/>
      <dgm:spPr/>
      <dgm:t>
        <a:bodyPr/>
        <a:lstStyle/>
        <a:p>
          <a:endParaRPr lang="en-US"/>
        </a:p>
      </dgm:t>
    </dgm:pt>
    <dgm:pt modelId="{DF56EAF1-A664-407C-8B68-2FDE00418863}" type="sibTrans" cxnId="{4BD16638-B145-44A4-B694-2A02AA60F9A9}">
      <dgm:prSet/>
      <dgm:spPr/>
      <dgm:t>
        <a:bodyPr/>
        <a:lstStyle/>
        <a:p>
          <a:endParaRPr lang="en-US"/>
        </a:p>
      </dgm:t>
    </dgm:pt>
    <dgm:pt modelId="{97EA40ED-9655-4A21-84A3-FD5A896023FF}" type="pres">
      <dgm:prSet presAssocID="{7A94CA5E-6523-49C5-9D28-D5B6BAF73BCD}" presName="linear" presStyleCnt="0">
        <dgm:presLayoutVars>
          <dgm:dir/>
          <dgm:animLvl val="lvl"/>
          <dgm:resizeHandles val="exact"/>
        </dgm:presLayoutVars>
      </dgm:prSet>
      <dgm:spPr/>
    </dgm:pt>
    <dgm:pt modelId="{56C735FC-4F5B-4BAE-9D9A-C4D8A9374E36}" type="pres">
      <dgm:prSet presAssocID="{81FE3569-A861-40B9-BBD0-48857FBAFBB4}" presName="parentLin" presStyleCnt="0"/>
      <dgm:spPr/>
    </dgm:pt>
    <dgm:pt modelId="{9BFB8144-4E1D-49CB-B6A8-F33ECCE6CBD3}" type="pres">
      <dgm:prSet presAssocID="{81FE3569-A861-40B9-BBD0-48857FBAFBB4}" presName="parentLeftMargin" presStyleLbl="node1" presStyleIdx="0" presStyleCnt="4"/>
      <dgm:spPr/>
    </dgm:pt>
    <dgm:pt modelId="{0E1637DB-4071-4FA3-B2A9-6609987E3084}" type="pres">
      <dgm:prSet presAssocID="{81FE3569-A861-40B9-BBD0-48857FBAFBB4}" presName="parentText" presStyleLbl="node1" presStyleIdx="0" presStyleCnt="4" custLinFactNeighborX="3010" custLinFactNeighborY="-3944">
        <dgm:presLayoutVars>
          <dgm:chMax val="0"/>
          <dgm:bulletEnabled val="1"/>
        </dgm:presLayoutVars>
      </dgm:prSet>
      <dgm:spPr/>
    </dgm:pt>
    <dgm:pt modelId="{672D7471-F702-427C-940C-68E11C0CC3C6}" type="pres">
      <dgm:prSet presAssocID="{81FE3569-A861-40B9-BBD0-48857FBAFBB4}" presName="negativeSpace" presStyleCnt="0"/>
      <dgm:spPr/>
    </dgm:pt>
    <dgm:pt modelId="{E306BD6B-E955-46F4-BB77-3E0EDF159E62}" type="pres">
      <dgm:prSet presAssocID="{81FE3569-A861-40B9-BBD0-48857FBAFBB4}" presName="childText" presStyleLbl="conFgAcc1" presStyleIdx="0" presStyleCnt="4">
        <dgm:presLayoutVars>
          <dgm:bulletEnabled val="1"/>
        </dgm:presLayoutVars>
      </dgm:prSet>
      <dgm:spPr/>
    </dgm:pt>
    <dgm:pt modelId="{07752ABE-E352-4F55-9965-A54E5011C3BF}" type="pres">
      <dgm:prSet presAssocID="{2347E15D-0A98-4182-9EB8-0B1ED3A89FC2}" presName="spaceBetweenRectangles" presStyleCnt="0"/>
      <dgm:spPr/>
    </dgm:pt>
    <dgm:pt modelId="{42553EEB-EB27-408B-93F8-C858435809B3}" type="pres">
      <dgm:prSet presAssocID="{7D162DFD-98C8-4462-A5AE-A35190D6751F}" presName="parentLin" presStyleCnt="0"/>
      <dgm:spPr/>
    </dgm:pt>
    <dgm:pt modelId="{9B8BE9D5-9C7B-4070-8E2E-ED1EE1C3C34E}" type="pres">
      <dgm:prSet presAssocID="{7D162DFD-98C8-4462-A5AE-A35190D6751F}" presName="parentLeftMargin" presStyleLbl="node1" presStyleIdx="0" presStyleCnt="4"/>
      <dgm:spPr/>
    </dgm:pt>
    <dgm:pt modelId="{71A41B97-DADC-4B31-8DD7-60A4C43372C5}" type="pres">
      <dgm:prSet presAssocID="{7D162DFD-98C8-4462-A5AE-A35190D6751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C9A1CD-435A-47C0-AB5B-5B728AF0134C}" type="pres">
      <dgm:prSet presAssocID="{7D162DFD-98C8-4462-A5AE-A35190D6751F}" presName="negativeSpace" presStyleCnt="0"/>
      <dgm:spPr/>
    </dgm:pt>
    <dgm:pt modelId="{217E0C11-CB0C-40C0-A1E0-70E51EDF1468}" type="pres">
      <dgm:prSet presAssocID="{7D162DFD-98C8-4462-A5AE-A35190D6751F}" presName="childText" presStyleLbl="conFgAcc1" presStyleIdx="1" presStyleCnt="4">
        <dgm:presLayoutVars>
          <dgm:bulletEnabled val="1"/>
        </dgm:presLayoutVars>
      </dgm:prSet>
      <dgm:spPr/>
    </dgm:pt>
    <dgm:pt modelId="{730C705C-EBCE-4C02-931A-BC119A48E60C}" type="pres">
      <dgm:prSet presAssocID="{9F83E452-E9D2-487B-80A4-E104E7A9DE06}" presName="spaceBetweenRectangles" presStyleCnt="0"/>
      <dgm:spPr/>
    </dgm:pt>
    <dgm:pt modelId="{2221DC88-31FB-473A-94ED-7ADCCD98B68E}" type="pres">
      <dgm:prSet presAssocID="{AAA3D137-961A-43D9-A17A-DC71A7BBEFBA}" presName="parentLin" presStyleCnt="0"/>
      <dgm:spPr/>
    </dgm:pt>
    <dgm:pt modelId="{60F6332B-0936-4BF1-8CD2-B211A6F7CC76}" type="pres">
      <dgm:prSet presAssocID="{AAA3D137-961A-43D9-A17A-DC71A7BBEFBA}" presName="parentLeftMargin" presStyleLbl="node1" presStyleIdx="1" presStyleCnt="4"/>
      <dgm:spPr/>
    </dgm:pt>
    <dgm:pt modelId="{DCE9E77D-FA08-4F4F-8BA6-8059547D14FF}" type="pres">
      <dgm:prSet presAssocID="{AAA3D137-961A-43D9-A17A-DC71A7BBEF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CBD8C10-D5A5-4DC6-81EA-633DFCF13795}" type="pres">
      <dgm:prSet presAssocID="{AAA3D137-961A-43D9-A17A-DC71A7BBEFBA}" presName="negativeSpace" presStyleCnt="0"/>
      <dgm:spPr/>
    </dgm:pt>
    <dgm:pt modelId="{9F10BEB5-66AC-4B67-B0A6-833B9A25B578}" type="pres">
      <dgm:prSet presAssocID="{AAA3D137-961A-43D9-A17A-DC71A7BBEFBA}" presName="childText" presStyleLbl="conFgAcc1" presStyleIdx="2" presStyleCnt="4">
        <dgm:presLayoutVars>
          <dgm:bulletEnabled val="1"/>
        </dgm:presLayoutVars>
      </dgm:prSet>
      <dgm:spPr/>
    </dgm:pt>
    <dgm:pt modelId="{F7E719F9-3347-43D8-90F9-9DEE774E04C1}" type="pres">
      <dgm:prSet presAssocID="{5403090D-D2DD-4C7C-B685-D9CB6753F6F1}" presName="spaceBetweenRectangles" presStyleCnt="0"/>
      <dgm:spPr/>
    </dgm:pt>
    <dgm:pt modelId="{72243CC2-FFE6-4815-B45D-1070B078C9DC}" type="pres">
      <dgm:prSet presAssocID="{09B831AB-6323-4BC0-9603-D4BCAC5985C5}" presName="parentLin" presStyleCnt="0"/>
      <dgm:spPr/>
    </dgm:pt>
    <dgm:pt modelId="{54556142-59DB-4DA3-9DA4-18AB1B0340F2}" type="pres">
      <dgm:prSet presAssocID="{09B831AB-6323-4BC0-9603-D4BCAC5985C5}" presName="parentLeftMargin" presStyleLbl="node1" presStyleIdx="2" presStyleCnt="4"/>
      <dgm:spPr/>
    </dgm:pt>
    <dgm:pt modelId="{214F227F-1C11-4EEE-9E48-6A91299DAED8}" type="pres">
      <dgm:prSet presAssocID="{09B831AB-6323-4BC0-9603-D4BCAC5985C5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7D9A071-8EBF-4952-9A63-E637C3BD06B6}" type="pres">
      <dgm:prSet presAssocID="{09B831AB-6323-4BC0-9603-D4BCAC5985C5}" presName="negativeSpace" presStyleCnt="0"/>
      <dgm:spPr/>
    </dgm:pt>
    <dgm:pt modelId="{4AA248DB-ED08-4416-8726-78D0A1877A6C}" type="pres">
      <dgm:prSet presAssocID="{09B831AB-6323-4BC0-9603-D4BCAC5985C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C44ED0C-C7FE-450D-BE58-B108AA658EEB}" type="presOf" srcId="{8FA543DC-A39C-4AC7-9744-5939F521EA21}" destId="{217E0C11-CB0C-40C0-A1E0-70E51EDF1468}" srcOrd="0" destOrd="0" presId="urn:microsoft.com/office/officeart/2005/8/layout/list1"/>
    <dgm:cxn modelId="{331FC116-00D2-4AE2-A094-E7767DCFFD30}" type="presOf" srcId="{81FE3569-A861-40B9-BBD0-48857FBAFBB4}" destId="{9BFB8144-4E1D-49CB-B6A8-F33ECCE6CBD3}" srcOrd="0" destOrd="0" presId="urn:microsoft.com/office/officeart/2005/8/layout/list1"/>
    <dgm:cxn modelId="{A84C2C22-75C6-4064-92C9-9E0E72B0E466}" type="presOf" srcId="{AAA3D137-961A-43D9-A17A-DC71A7BBEFBA}" destId="{60F6332B-0936-4BF1-8CD2-B211A6F7CC76}" srcOrd="0" destOrd="0" presId="urn:microsoft.com/office/officeart/2005/8/layout/list1"/>
    <dgm:cxn modelId="{CCE30726-8B96-4186-BD9E-4C50D6F101F6}" srcId="{7A94CA5E-6523-49C5-9D28-D5B6BAF73BCD}" destId="{09B831AB-6323-4BC0-9603-D4BCAC5985C5}" srcOrd="3" destOrd="0" parTransId="{6F868DE7-1082-44D6-AC15-938C6F170CAA}" sibTransId="{8CE286B3-3C9C-46F9-9BB4-D8A98DA05DE3}"/>
    <dgm:cxn modelId="{4BD16638-B145-44A4-B694-2A02AA60F9A9}" srcId="{7D162DFD-98C8-4462-A5AE-A35190D6751F}" destId="{765408AF-70FE-475A-B061-8F81C6999577}" srcOrd="1" destOrd="0" parTransId="{3B3EFF08-9F18-4D72-93CA-427C25F8F829}" sibTransId="{DF56EAF1-A664-407C-8B68-2FDE00418863}"/>
    <dgm:cxn modelId="{06A40240-5DDB-4DD8-828C-910337624CA4}" type="presOf" srcId="{539F717B-BE44-4AC6-ACB3-330060453720}" destId="{E306BD6B-E955-46F4-BB77-3E0EDF159E62}" srcOrd="0" destOrd="1" presId="urn:microsoft.com/office/officeart/2005/8/layout/list1"/>
    <dgm:cxn modelId="{A43E525D-78DB-4A52-8A62-DA945F2CC055}" type="presOf" srcId="{D4A4568D-C9ED-4F51-81B1-9BBA5622FA2F}" destId="{E306BD6B-E955-46F4-BB77-3E0EDF159E62}" srcOrd="0" destOrd="2" presId="urn:microsoft.com/office/officeart/2005/8/layout/list1"/>
    <dgm:cxn modelId="{E28A4A5F-5174-4541-BBB2-F789F87A6DC4}" type="presOf" srcId="{09B831AB-6323-4BC0-9603-D4BCAC5985C5}" destId="{54556142-59DB-4DA3-9DA4-18AB1B0340F2}" srcOrd="0" destOrd="0" presId="urn:microsoft.com/office/officeart/2005/8/layout/list1"/>
    <dgm:cxn modelId="{32587A60-E3B8-4306-9D20-0C107EC39CED}" srcId="{7A94CA5E-6523-49C5-9D28-D5B6BAF73BCD}" destId="{7D162DFD-98C8-4462-A5AE-A35190D6751F}" srcOrd="1" destOrd="0" parTransId="{494B85B8-E0C9-4D43-9654-A5DA593304AB}" sibTransId="{9F83E452-E9D2-487B-80A4-E104E7A9DE06}"/>
    <dgm:cxn modelId="{B30CE462-CD32-4927-93B9-A7EB4EB89F97}" srcId="{AAA3D137-961A-43D9-A17A-DC71A7BBEFBA}" destId="{0903734F-43B8-4463-9D4B-D25C42FDC421}" srcOrd="0" destOrd="0" parTransId="{B6F603A5-ED0E-4D92-842B-A83D780F16EF}" sibTransId="{D93E6C55-CD81-4A99-8E87-97C81327A7D1}"/>
    <dgm:cxn modelId="{98B0B76B-F4CC-4A0F-8D65-F188DE9CC350}" type="presOf" srcId="{7D162DFD-98C8-4462-A5AE-A35190D6751F}" destId="{71A41B97-DADC-4B31-8DD7-60A4C43372C5}" srcOrd="1" destOrd="0" presId="urn:microsoft.com/office/officeart/2005/8/layout/list1"/>
    <dgm:cxn modelId="{B15CF54B-A628-49B4-AC4B-EE5F29096A4C}" type="presOf" srcId="{81FE3569-A861-40B9-BBD0-48857FBAFBB4}" destId="{0E1637DB-4071-4FA3-B2A9-6609987E3084}" srcOrd="1" destOrd="0" presId="urn:microsoft.com/office/officeart/2005/8/layout/list1"/>
    <dgm:cxn modelId="{92140356-8E94-4A26-88A0-B1D2E65696C6}" srcId="{7D162DFD-98C8-4462-A5AE-A35190D6751F}" destId="{8FA543DC-A39C-4AC7-9744-5939F521EA21}" srcOrd="0" destOrd="0" parTransId="{5F444014-3BD9-4429-A65E-1CDC3A6F7B3C}" sibTransId="{87F23483-F6BF-4A6C-81A4-90C326CA93DB}"/>
    <dgm:cxn modelId="{A2525F7A-E7A5-48A5-B4E2-6E6C1FDAAEF0}" srcId="{7A94CA5E-6523-49C5-9D28-D5B6BAF73BCD}" destId="{AAA3D137-961A-43D9-A17A-DC71A7BBEFBA}" srcOrd="2" destOrd="0" parTransId="{36B8EE30-6404-4C46-961E-3E5F43797A12}" sibTransId="{5403090D-D2DD-4C7C-B685-D9CB6753F6F1}"/>
    <dgm:cxn modelId="{F1391B7C-C184-422C-A008-9FC7E728BDBF}" type="presOf" srcId="{7D162DFD-98C8-4462-A5AE-A35190D6751F}" destId="{9B8BE9D5-9C7B-4070-8E2E-ED1EE1C3C34E}" srcOrd="0" destOrd="0" presId="urn:microsoft.com/office/officeart/2005/8/layout/list1"/>
    <dgm:cxn modelId="{2E19F08E-B5EB-4226-AD13-64496B4A3BB4}" srcId="{09B831AB-6323-4BC0-9603-D4BCAC5985C5}" destId="{0CC4E2FE-D79F-4642-925A-7B65CA3C5A16}" srcOrd="0" destOrd="0" parTransId="{54253F83-7825-4A54-9021-6CCC1CBD7CEB}" sibTransId="{C045AE39-A20B-44A1-B04D-905BD0E3EDD2}"/>
    <dgm:cxn modelId="{89E16892-ECFF-451B-8C0B-5E0EF945FFE7}" type="presOf" srcId="{0CC4E2FE-D79F-4642-925A-7B65CA3C5A16}" destId="{4AA248DB-ED08-4416-8726-78D0A1877A6C}" srcOrd="0" destOrd="0" presId="urn:microsoft.com/office/officeart/2005/8/layout/list1"/>
    <dgm:cxn modelId="{37CEDE93-8A13-4CC1-A2FF-33C4D15A3784}" srcId="{81FE3569-A861-40B9-BBD0-48857FBAFBB4}" destId="{539F717B-BE44-4AC6-ACB3-330060453720}" srcOrd="1" destOrd="0" parTransId="{C5D99696-AB5D-4D9F-A2AE-74174A76EB00}" sibTransId="{0F6C1546-29F7-4630-AABE-11CE699CA1FB}"/>
    <dgm:cxn modelId="{C8DCB39F-205D-4840-A64A-EA01536FC0C7}" srcId="{81FE3569-A861-40B9-BBD0-48857FBAFBB4}" destId="{D4A4568D-C9ED-4F51-81B1-9BBA5622FA2F}" srcOrd="2" destOrd="0" parTransId="{E3757438-457F-4622-8D7D-2FA7D7062061}" sibTransId="{5D9D5BB0-74D5-4CF6-A360-C2D59ABA4E30}"/>
    <dgm:cxn modelId="{15AD60A2-DFB4-471B-A6C8-2C1ABC24642C}" srcId="{7A94CA5E-6523-49C5-9D28-D5B6BAF73BCD}" destId="{81FE3569-A861-40B9-BBD0-48857FBAFBB4}" srcOrd="0" destOrd="0" parTransId="{50CC43D2-B69B-4209-9C43-BEEDFDAEFC23}" sibTransId="{2347E15D-0A98-4182-9EB8-0B1ED3A89FC2}"/>
    <dgm:cxn modelId="{F68A41C4-B171-4BB3-96D9-B59C2C9DE598}" type="presOf" srcId="{09B831AB-6323-4BC0-9603-D4BCAC5985C5}" destId="{214F227F-1C11-4EEE-9E48-6A91299DAED8}" srcOrd="1" destOrd="0" presId="urn:microsoft.com/office/officeart/2005/8/layout/list1"/>
    <dgm:cxn modelId="{777D92C9-FB5B-4B5E-BF41-B704B08BB36C}" type="presOf" srcId="{E052CA10-495F-4287-8163-ADB2D2A5B844}" destId="{E306BD6B-E955-46F4-BB77-3E0EDF159E62}" srcOrd="0" destOrd="0" presId="urn:microsoft.com/office/officeart/2005/8/layout/list1"/>
    <dgm:cxn modelId="{98424CD2-59A6-49B5-B589-D4E7524DBDB6}" type="presOf" srcId="{7A94CA5E-6523-49C5-9D28-D5B6BAF73BCD}" destId="{97EA40ED-9655-4A21-84A3-FD5A896023FF}" srcOrd="0" destOrd="0" presId="urn:microsoft.com/office/officeart/2005/8/layout/list1"/>
    <dgm:cxn modelId="{CF2EA0D7-58D9-4697-A42F-E0D9A3175CA9}" type="presOf" srcId="{0903734F-43B8-4463-9D4B-D25C42FDC421}" destId="{9F10BEB5-66AC-4B67-B0A6-833B9A25B578}" srcOrd="0" destOrd="0" presId="urn:microsoft.com/office/officeart/2005/8/layout/list1"/>
    <dgm:cxn modelId="{7372B2E1-87CC-4941-AB44-DD57E4051E61}" srcId="{81FE3569-A861-40B9-BBD0-48857FBAFBB4}" destId="{E052CA10-495F-4287-8163-ADB2D2A5B844}" srcOrd="0" destOrd="0" parTransId="{FA08475E-7A5E-47F2-9C84-3BB4E9A3827B}" sibTransId="{F3EFBC3F-5FFD-42E7-98AA-A4D4EE5BB2F5}"/>
    <dgm:cxn modelId="{3460BDE8-446E-4503-94B5-D966625AFD18}" type="presOf" srcId="{765408AF-70FE-475A-B061-8F81C6999577}" destId="{217E0C11-CB0C-40C0-A1E0-70E51EDF1468}" srcOrd="0" destOrd="1" presId="urn:microsoft.com/office/officeart/2005/8/layout/list1"/>
    <dgm:cxn modelId="{67A926EE-E55A-4ABE-9FE6-2243C8D6A3CD}" type="presOf" srcId="{AAA3D137-961A-43D9-A17A-DC71A7BBEFBA}" destId="{DCE9E77D-FA08-4F4F-8BA6-8059547D14FF}" srcOrd="1" destOrd="0" presId="urn:microsoft.com/office/officeart/2005/8/layout/list1"/>
    <dgm:cxn modelId="{7CEA4A4A-DF4A-481E-AEB2-808D735669CC}" type="presParOf" srcId="{97EA40ED-9655-4A21-84A3-FD5A896023FF}" destId="{56C735FC-4F5B-4BAE-9D9A-C4D8A9374E36}" srcOrd="0" destOrd="0" presId="urn:microsoft.com/office/officeart/2005/8/layout/list1"/>
    <dgm:cxn modelId="{2B419577-91D4-4B09-94E2-D5EB26DBF43A}" type="presParOf" srcId="{56C735FC-4F5B-4BAE-9D9A-C4D8A9374E36}" destId="{9BFB8144-4E1D-49CB-B6A8-F33ECCE6CBD3}" srcOrd="0" destOrd="0" presId="urn:microsoft.com/office/officeart/2005/8/layout/list1"/>
    <dgm:cxn modelId="{833AF12A-A5CA-4C20-AE3F-82082B0406C4}" type="presParOf" srcId="{56C735FC-4F5B-4BAE-9D9A-C4D8A9374E36}" destId="{0E1637DB-4071-4FA3-B2A9-6609987E3084}" srcOrd="1" destOrd="0" presId="urn:microsoft.com/office/officeart/2005/8/layout/list1"/>
    <dgm:cxn modelId="{43AA0540-F1E2-439E-A3D5-4748D0CBE952}" type="presParOf" srcId="{97EA40ED-9655-4A21-84A3-FD5A896023FF}" destId="{672D7471-F702-427C-940C-68E11C0CC3C6}" srcOrd="1" destOrd="0" presId="urn:microsoft.com/office/officeart/2005/8/layout/list1"/>
    <dgm:cxn modelId="{2DA16F29-2747-4CB1-B1A9-B1043ED92E56}" type="presParOf" srcId="{97EA40ED-9655-4A21-84A3-FD5A896023FF}" destId="{E306BD6B-E955-46F4-BB77-3E0EDF159E62}" srcOrd="2" destOrd="0" presId="urn:microsoft.com/office/officeart/2005/8/layout/list1"/>
    <dgm:cxn modelId="{FC7AE3FE-5260-42B3-9DEC-48C9EA30296E}" type="presParOf" srcId="{97EA40ED-9655-4A21-84A3-FD5A896023FF}" destId="{07752ABE-E352-4F55-9965-A54E5011C3BF}" srcOrd="3" destOrd="0" presId="urn:microsoft.com/office/officeart/2005/8/layout/list1"/>
    <dgm:cxn modelId="{B84A31F2-7DCA-40C8-8A5E-FB7F9231215E}" type="presParOf" srcId="{97EA40ED-9655-4A21-84A3-FD5A896023FF}" destId="{42553EEB-EB27-408B-93F8-C858435809B3}" srcOrd="4" destOrd="0" presId="urn:microsoft.com/office/officeart/2005/8/layout/list1"/>
    <dgm:cxn modelId="{9A988501-346E-4162-A266-CD57A53CC288}" type="presParOf" srcId="{42553EEB-EB27-408B-93F8-C858435809B3}" destId="{9B8BE9D5-9C7B-4070-8E2E-ED1EE1C3C34E}" srcOrd="0" destOrd="0" presId="urn:microsoft.com/office/officeart/2005/8/layout/list1"/>
    <dgm:cxn modelId="{625E654F-7644-4BF1-9709-F11C6A987F8B}" type="presParOf" srcId="{42553EEB-EB27-408B-93F8-C858435809B3}" destId="{71A41B97-DADC-4B31-8DD7-60A4C43372C5}" srcOrd="1" destOrd="0" presId="urn:microsoft.com/office/officeart/2005/8/layout/list1"/>
    <dgm:cxn modelId="{2BD78B57-4C5C-4DEB-824E-F9264C7277AC}" type="presParOf" srcId="{97EA40ED-9655-4A21-84A3-FD5A896023FF}" destId="{00C9A1CD-435A-47C0-AB5B-5B728AF0134C}" srcOrd="5" destOrd="0" presId="urn:microsoft.com/office/officeart/2005/8/layout/list1"/>
    <dgm:cxn modelId="{DD7CBBBA-178E-4A36-A387-4CAD541B0706}" type="presParOf" srcId="{97EA40ED-9655-4A21-84A3-FD5A896023FF}" destId="{217E0C11-CB0C-40C0-A1E0-70E51EDF1468}" srcOrd="6" destOrd="0" presId="urn:microsoft.com/office/officeart/2005/8/layout/list1"/>
    <dgm:cxn modelId="{BC3B9FED-EF21-4897-A9BE-66340268979D}" type="presParOf" srcId="{97EA40ED-9655-4A21-84A3-FD5A896023FF}" destId="{730C705C-EBCE-4C02-931A-BC119A48E60C}" srcOrd="7" destOrd="0" presId="urn:microsoft.com/office/officeart/2005/8/layout/list1"/>
    <dgm:cxn modelId="{6B70FA61-1A3A-4F8F-A7C6-8F89CE062081}" type="presParOf" srcId="{97EA40ED-9655-4A21-84A3-FD5A896023FF}" destId="{2221DC88-31FB-473A-94ED-7ADCCD98B68E}" srcOrd="8" destOrd="0" presId="urn:microsoft.com/office/officeart/2005/8/layout/list1"/>
    <dgm:cxn modelId="{8D8510BA-2F6F-49FA-953D-1AA3E3D47022}" type="presParOf" srcId="{2221DC88-31FB-473A-94ED-7ADCCD98B68E}" destId="{60F6332B-0936-4BF1-8CD2-B211A6F7CC76}" srcOrd="0" destOrd="0" presId="urn:microsoft.com/office/officeart/2005/8/layout/list1"/>
    <dgm:cxn modelId="{4274D6A8-78C5-4FAE-8F24-FBE350D0E8A3}" type="presParOf" srcId="{2221DC88-31FB-473A-94ED-7ADCCD98B68E}" destId="{DCE9E77D-FA08-4F4F-8BA6-8059547D14FF}" srcOrd="1" destOrd="0" presId="urn:microsoft.com/office/officeart/2005/8/layout/list1"/>
    <dgm:cxn modelId="{9C1C81D4-C47D-4195-A4D0-EAE19B32758B}" type="presParOf" srcId="{97EA40ED-9655-4A21-84A3-FD5A896023FF}" destId="{2CBD8C10-D5A5-4DC6-81EA-633DFCF13795}" srcOrd="9" destOrd="0" presId="urn:microsoft.com/office/officeart/2005/8/layout/list1"/>
    <dgm:cxn modelId="{0C095DB4-3AED-4850-96A9-E111697FE7EB}" type="presParOf" srcId="{97EA40ED-9655-4A21-84A3-FD5A896023FF}" destId="{9F10BEB5-66AC-4B67-B0A6-833B9A25B578}" srcOrd="10" destOrd="0" presId="urn:microsoft.com/office/officeart/2005/8/layout/list1"/>
    <dgm:cxn modelId="{BDC38ED3-44D6-40EF-A949-EBA5D675DA28}" type="presParOf" srcId="{97EA40ED-9655-4A21-84A3-FD5A896023FF}" destId="{F7E719F9-3347-43D8-90F9-9DEE774E04C1}" srcOrd="11" destOrd="0" presId="urn:microsoft.com/office/officeart/2005/8/layout/list1"/>
    <dgm:cxn modelId="{DCDA9CC5-A09E-4EF4-9410-38C8E6EE2F6D}" type="presParOf" srcId="{97EA40ED-9655-4A21-84A3-FD5A896023FF}" destId="{72243CC2-FFE6-4815-B45D-1070B078C9DC}" srcOrd="12" destOrd="0" presId="urn:microsoft.com/office/officeart/2005/8/layout/list1"/>
    <dgm:cxn modelId="{A5E4BA19-ECF3-485A-B22B-00A0C6F170DB}" type="presParOf" srcId="{72243CC2-FFE6-4815-B45D-1070B078C9DC}" destId="{54556142-59DB-4DA3-9DA4-18AB1B0340F2}" srcOrd="0" destOrd="0" presId="urn:microsoft.com/office/officeart/2005/8/layout/list1"/>
    <dgm:cxn modelId="{38B5CD50-336B-45A7-BC5E-3AB61C412B20}" type="presParOf" srcId="{72243CC2-FFE6-4815-B45D-1070B078C9DC}" destId="{214F227F-1C11-4EEE-9E48-6A91299DAED8}" srcOrd="1" destOrd="0" presId="urn:microsoft.com/office/officeart/2005/8/layout/list1"/>
    <dgm:cxn modelId="{091FADE2-235B-4A25-A1AC-542FA745AF1E}" type="presParOf" srcId="{97EA40ED-9655-4A21-84A3-FD5A896023FF}" destId="{47D9A071-8EBF-4952-9A63-E637C3BD06B6}" srcOrd="13" destOrd="0" presId="urn:microsoft.com/office/officeart/2005/8/layout/list1"/>
    <dgm:cxn modelId="{9B7B72A1-DF9A-4EC5-89BD-BDBC43885C31}" type="presParOf" srcId="{97EA40ED-9655-4A21-84A3-FD5A896023FF}" destId="{4AA248DB-ED08-4416-8726-78D0A1877A6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4B380F-D876-42BF-A6F5-4C3F69404361}" type="doc">
      <dgm:prSet loTypeId="urn:microsoft.com/office/officeart/2005/8/layout/chevron1" loCatId="process" qsTypeId="urn:microsoft.com/office/officeart/2005/8/quickstyle/simple4" qsCatId="simple" csTypeId="urn:microsoft.com/office/officeart/2005/8/colors/colorful5" csCatId="colorful" phldr="1"/>
      <dgm:spPr/>
    </dgm:pt>
    <dgm:pt modelId="{46BD0F63-FA60-42E8-A56C-43ABE389F1CE}">
      <dgm:prSet phldrT="[Text]"/>
      <dgm:spPr/>
      <dgm:t>
        <a:bodyPr/>
        <a:lstStyle/>
        <a:p>
          <a:r>
            <a:rPr lang="en-US" dirty="0"/>
            <a:t>Engagement</a:t>
          </a:r>
        </a:p>
      </dgm:t>
    </dgm:pt>
    <dgm:pt modelId="{390C072C-9E26-436A-A766-47D8922C3E9A}" type="parTrans" cxnId="{FAA9A2ED-FA3C-4986-B552-136DBA1400EF}">
      <dgm:prSet/>
      <dgm:spPr/>
      <dgm:t>
        <a:bodyPr/>
        <a:lstStyle/>
        <a:p>
          <a:endParaRPr lang="en-US"/>
        </a:p>
      </dgm:t>
    </dgm:pt>
    <dgm:pt modelId="{691D224D-1E04-40B3-98D7-D16B12D62BC2}" type="sibTrans" cxnId="{FAA9A2ED-FA3C-4986-B552-136DBA1400EF}">
      <dgm:prSet/>
      <dgm:spPr/>
      <dgm:t>
        <a:bodyPr/>
        <a:lstStyle/>
        <a:p>
          <a:endParaRPr lang="en-US"/>
        </a:p>
      </dgm:t>
    </dgm:pt>
    <dgm:pt modelId="{9F6A460A-8827-4275-880C-997485AA2486}">
      <dgm:prSet phldrT="[Text]"/>
      <dgm:spPr/>
      <dgm:t>
        <a:bodyPr/>
        <a:lstStyle/>
        <a:p>
          <a:r>
            <a:rPr lang="en-US" dirty="0"/>
            <a:t>Phase I: Children’s Therapeutic Foster Care Readiness</a:t>
          </a:r>
        </a:p>
      </dgm:t>
    </dgm:pt>
    <dgm:pt modelId="{59A3996A-9278-4FC3-A808-6B6DC3AC36ED}" type="parTrans" cxnId="{E85242AF-0EAA-4E46-89B5-128F9E44CDB0}">
      <dgm:prSet/>
      <dgm:spPr/>
      <dgm:t>
        <a:bodyPr/>
        <a:lstStyle/>
        <a:p>
          <a:endParaRPr lang="en-US"/>
        </a:p>
      </dgm:t>
    </dgm:pt>
    <dgm:pt modelId="{8F7645C6-F83A-4648-B4DF-FC6010FCEE1A}" type="sibTrans" cxnId="{E85242AF-0EAA-4E46-89B5-128F9E44CDB0}">
      <dgm:prSet/>
      <dgm:spPr/>
      <dgm:t>
        <a:bodyPr/>
        <a:lstStyle/>
        <a:p>
          <a:endParaRPr lang="en-US"/>
        </a:p>
      </dgm:t>
    </dgm:pt>
    <dgm:pt modelId="{B59F806D-EA3B-4AFA-A31F-77F798610750}">
      <dgm:prSet phldrT="[Text]"/>
      <dgm:spPr/>
      <dgm:t>
        <a:bodyPr/>
        <a:lstStyle/>
        <a:p>
          <a:r>
            <a:rPr lang="en-US" dirty="0"/>
            <a:t>Phase II: TFCO Feasibility &amp; Readiness</a:t>
          </a:r>
        </a:p>
      </dgm:t>
    </dgm:pt>
    <dgm:pt modelId="{D62E6C7C-4A20-43CC-B982-664E2C5682A7}" type="parTrans" cxnId="{E103CEE2-D0FE-4D85-A8DC-F9637EAAA6B3}">
      <dgm:prSet/>
      <dgm:spPr/>
      <dgm:t>
        <a:bodyPr/>
        <a:lstStyle/>
        <a:p>
          <a:endParaRPr lang="en-US"/>
        </a:p>
      </dgm:t>
    </dgm:pt>
    <dgm:pt modelId="{8D5ECF19-0377-4F28-8D80-EC86D34371B5}" type="sibTrans" cxnId="{E103CEE2-D0FE-4D85-A8DC-F9637EAAA6B3}">
      <dgm:prSet/>
      <dgm:spPr/>
      <dgm:t>
        <a:bodyPr/>
        <a:lstStyle/>
        <a:p>
          <a:endParaRPr lang="en-US"/>
        </a:p>
      </dgm:t>
    </dgm:pt>
    <dgm:pt modelId="{51F8C8B4-E71E-4846-A849-FE1567B10B63}">
      <dgm:prSet phldrT="[Text]"/>
      <dgm:spPr/>
      <dgm:t>
        <a:bodyPr/>
        <a:lstStyle/>
        <a:p>
          <a:r>
            <a:rPr lang="en-US" dirty="0"/>
            <a:t>Phase III: Clinical Implementation</a:t>
          </a:r>
        </a:p>
      </dgm:t>
    </dgm:pt>
    <dgm:pt modelId="{A4329969-CC3C-43A2-99FF-1E8F557B2E56}" type="parTrans" cxnId="{2556C2EB-89B7-40B4-B771-B07477F3A6EA}">
      <dgm:prSet/>
      <dgm:spPr/>
      <dgm:t>
        <a:bodyPr/>
        <a:lstStyle/>
        <a:p>
          <a:endParaRPr lang="en-US"/>
        </a:p>
      </dgm:t>
    </dgm:pt>
    <dgm:pt modelId="{0EF175C9-D5EF-479E-BA7B-CE0D5C8E87AB}" type="sibTrans" cxnId="{2556C2EB-89B7-40B4-B771-B07477F3A6EA}">
      <dgm:prSet/>
      <dgm:spPr/>
      <dgm:t>
        <a:bodyPr/>
        <a:lstStyle/>
        <a:p>
          <a:endParaRPr lang="en-US"/>
        </a:p>
      </dgm:t>
    </dgm:pt>
    <dgm:pt modelId="{18C05BC1-DB3F-4C76-A76E-4EF128756B54}">
      <dgm:prSet phldrT="[Text]"/>
      <dgm:spPr/>
      <dgm:t>
        <a:bodyPr/>
        <a:lstStyle/>
        <a:p>
          <a:r>
            <a:rPr lang="en-US" dirty="0"/>
            <a:t>Phase IV: Sustainability</a:t>
          </a:r>
        </a:p>
      </dgm:t>
    </dgm:pt>
    <dgm:pt modelId="{71865A74-B01B-4D8A-8A84-B2135DEA0C3B}" type="parTrans" cxnId="{62026E54-116F-4A01-975E-20704842FF68}">
      <dgm:prSet/>
      <dgm:spPr/>
      <dgm:t>
        <a:bodyPr/>
        <a:lstStyle/>
        <a:p>
          <a:endParaRPr lang="en-US"/>
        </a:p>
      </dgm:t>
    </dgm:pt>
    <dgm:pt modelId="{871A7865-63F8-4E9A-A5CF-A154B5E52EBF}" type="sibTrans" cxnId="{62026E54-116F-4A01-975E-20704842FF68}">
      <dgm:prSet/>
      <dgm:spPr/>
      <dgm:t>
        <a:bodyPr/>
        <a:lstStyle/>
        <a:p>
          <a:endParaRPr lang="en-US"/>
        </a:p>
      </dgm:t>
    </dgm:pt>
    <dgm:pt modelId="{7D541904-7D7C-4D90-9188-3E33FCA1995F}">
      <dgm:prSet phldrT="[Text]"/>
      <dgm:spPr/>
      <dgm:t>
        <a:bodyPr/>
        <a:lstStyle/>
        <a:p>
          <a:r>
            <a:rPr lang="en-US" dirty="0"/>
            <a:t>Duration: 2 months</a:t>
          </a:r>
        </a:p>
      </dgm:t>
    </dgm:pt>
    <dgm:pt modelId="{587F3D2C-FC94-42D7-A8DB-D16D99050E88}" type="parTrans" cxnId="{5F6EAC80-66FF-4799-B227-CA43FB275E36}">
      <dgm:prSet/>
      <dgm:spPr/>
      <dgm:t>
        <a:bodyPr/>
        <a:lstStyle/>
        <a:p>
          <a:endParaRPr lang="en-US"/>
        </a:p>
      </dgm:t>
    </dgm:pt>
    <dgm:pt modelId="{38165C90-512D-4ACC-BED7-D14315EC73A1}" type="sibTrans" cxnId="{5F6EAC80-66FF-4799-B227-CA43FB275E36}">
      <dgm:prSet/>
      <dgm:spPr/>
      <dgm:t>
        <a:bodyPr/>
        <a:lstStyle/>
        <a:p>
          <a:endParaRPr lang="en-US"/>
        </a:p>
      </dgm:t>
    </dgm:pt>
    <dgm:pt modelId="{5C9BB597-69A9-458A-A9A2-5541C7B159D5}">
      <dgm:prSet phldrT="[Text]"/>
      <dgm:spPr/>
      <dgm:t>
        <a:bodyPr/>
        <a:lstStyle/>
        <a:p>
          <a:r>
            <a:rPr lang="en-US" dirty="0"/>
            <a:t>Duration: 4-6 months</a:t>
          </a:r>
        </a:p>
      </dgm:t>
    </dgm:pt>
    <dgm:pt modelId="{BBFF03FA-8B50-466C-9D9F-FDEE7A08E1C2}" type="parTrans" cxnId="{15FC828C-9CDE-40BD-BDB6-EAE04D00933E}">
      <dgm:prSet/>
      <dgm:spPr/>
      <dgm:t>
        <a:bodyPr/>
        <a:lstStyle/>
        <a:p>
          <a:endParaRPr lang="en-US"/>
        </a:p>
      </dgm:t>
    </dgm:pt>
    <dgm:pt modelId="{519FE00A-A113-4FB0-BDF7-FF508D44044B}" type="sibTrans" cxnId="{15FC828C-9CDE-40BD-BDB6-EAE04D00933E}">
      <dgm:prSet/>
      <dgm:spPr/>
      <dgm:t>
        <a:bodyPr/>
        <a:lstStyle/>
        <a:p>
          <a:endParaRPr lang="en-US"/>
        </a:p>
      </dgm:t>
    </dgm:pt>
    <dgm:pt modelId="{D1E58928-3CF0-4EA5-B904-1F98C7035636}">
      <dgm:prSet phldrT="[Text]"/>
      <dgm:spPr/>
      <dgm:t>
        <a:bodyPr/>
        <a:lstStyle/>
        <a:p>
          <a:r>
            <a:rPr lang="en-US" dirty="0"/>
            <a:t>Duration: 4-6 months</a:t>
          </a:r>
        </a:p>
      </dgm:t>
    </dgm:pt>
    <dgm:pt modelId="{20936154-5800-431B-BE14-D8D50E6D463F}" type="parTrans" cxnId="{C35A9F38-995B-4F77-A98F-5D2FE7557D66}">
      <dgm:prSet/>
      <dgm:spPr/>
      <dgm:t>
        <a:bodyPr/>
        <a:lstStyle/>
        <a:p>
          <a:endParaRPr lang="en-US"/>
        </a:p>
      </dgm:t>
    </dgm:pt>
    <dgm:pt modelId="{2D057C5C-E5E6-4582-A97D-8EE496D90D66}" type="sibTrans" cxnId="{C35A9F38-995B-4F77-A98F-5D2FE7557D66}">
      <dgm:prSet/>
      <dgm:spPr/>
      <dgm:t>
        <a:bodyPr/>
        <a:lstStyle/>
        <a:p>
          <a:endParaRPr lang="en-US"/>
        </a:p>
      </dgm:t>
    </dgm:pt>
    <dgm:pt modelId="{7A505057-20D0-45C0-A7BE-F921FC33C220}">
      <dgm:prSet phldrT="[Text]"/>
      <dgm:spPr/>
      <dgm:t>
        <a:bodyPr/>
        <a:lstStyle/>
        <a:p>
          <a:r>
            <a:rPr lang="en-US" dirty="0"/>
            <a:t>Duration: 2-4 years</a:t>
          </a:r>
        </a:p>
      </dgm:t>
    </dgm:pt>
    <dgm:pt modelId="{3E56BB4C-C77B-4160-913B-F291E4713B4B}" type="parTrans" cxnId="{C0C424F6-4D5B-4048-95E8-525B8C84CB0C}">
      <dgm:prSet/>
      <dgm:spPr/>
      <dgm:t>
        <a:bodyPr/>
        <a:lstStyle/>
        <a:p>
          <a:endParaRPr lang="en-US"/>
        </a:p>
      </dgm:t>
    </dgm:pt>
    <dgm:pt modelId="{33F3C128-6738-488F-9AD8-AB2C37FBBEB9}" type="sibTrans" cxnId="{C0C424F6-4D5B-4048-95E8-525B8C84CB0C}">
      <dgm:prSet/>
      <dgm:spPr/>
      <dgm:t>
        <a:bodyPr/>
        <a:lstStyle/>
        <a:p>
          <a:endParaRPr lang="en-US"/>
        </a:p>
      </dgm:t>
    </dgm:pt>
    <dgm:pt modelId="{6B7194A8-E5D6-4180-B47E-B30EBEEFDC21}">
      <dgm:prSet phldrT="[Text]"/>
      <dgm:spPr/>
      <dgm:t>
        <a:bodyPr/>
        <a:lstStyle/>
        <a:p>
          <a:r>
            <a:rPr lang="en-US" dirty="0"/>
            <a:t>Duration: Ongoing</a:t>
          </a:r>
        </a:p>
      </dgm:t>
    </dgm:pt>
    <dgm:pt modelId="{60C5BE6F-0426-42C7-B339-C5B4238AFCAB}" type="parTrans" cxnId="{0484E66F-C5DA-4ABB-81D1-8765955A0D63}">
      <dgm:prSet/>
      <dgm:spPr/>
      <dgm:t>
        <a:bodyPr/>
        <a:lstStyle/>
        <a:p>
          <a:endParaRPr lang="en-US"/>
        </a:p>
      </dgm:t>
    </dgm:pt>
    <dgm:pt modelId="{02FE32A9-4D7A-4FA3-B843-7685103E9601}" type="sibTrans" cxnId="{0484E66F-C5DA-4ABB-81D1-8765955A0D63}">
      <dgm:prSet/>
      <dgm:spPr/>
      <dgm:t>
        <a:bodyPr/>
        <a:lstStyle/>
        <a:p>
          <a:endParaRPr lang="en-US"/>
        </a:p>
      </dgm:t>
    </dgm:pt>
    <dgm:pt modelId="{429ABCD8-E824-43E1-927A-8E1D1CA2983A}" type="pres">
      <dgm:prSet presAssocID="{184B380F-D876-42BF-A6F5-4C3F69404361}" presName="Name0" presStyleCnt="0">
        <dgm:presLayoutVars>
          <dgm:dir/>
          <dgm:animLvl val="lvl"/>
          <dgm:resizeHandles val="exact"/>
        </dgm:presLayoutVars>
      </dgm:prSet>
      <dgm:spPr/>
    </dgm:pt>
    <dgm:pt modelId="{26C8589F-3C63-4A7D-A3AF-89FF9A4B9B2B}" type="pres">
      <dgm:prSet presAssocID="{46BD0F63-FA60-42E8-A56C-43ABE389F1CE}" presName="composite" presStyleCnt="0"/>
      <dgm:spPr/>
    </dgm:pt>
    <dgm:pt modelId="{667FBDBE-00BE-4E31-A332-2D71FB2873D7}" type="pres">
      <dgm:prSet presAssocID="{46BD0F63-FA60-42E8-A56C-43ABE389F1CE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3A0D1B7-B19A-4388-A643-1780BCDB9458}" type="pres">
      <dgm:prSet presAssocID="{46BD0F63-FA60-42E8-A56C-43ABE389F1CE}" presName="desTx" presStyleLbl="revTx" presStyleIdx="0" presStyleCnt="5" custLinFactNeighborX="8739" custLinFactNeighborY="-16706">
        <dgm:presLayoutVars>
          <dgm:bulletEnabled val="1"/>
        </dgm:presLayoutVars>
      </dgm:prSet>
      <dgm:spPr/>
    </dgm:pt>
    <dgm:pt modelId="{E35BD6D1-B23A-4CD2-B869-265A54E4195E}" type="pres">
      <dgm:prSet presAssocID="{691D224D-1E04-40B3-98D7-D16B12D62BC2}" presName="space" presStyleCnt="0"/>
      <dgm:spPr/>
    </dgm:pt>
    <dgm:pt modelId="{AEA23766-8DBB-4641-AD93-0CD01F67F851}" type="pres">
      <dgm:prSet presAssocID="{9F6A460A-8827-4275-880C-997485AA2486}" presName="composite" presStyleCnt="0"/>
      <dgm:spPr/>
    </dgm:pt>
    <dgm:pt modelId="{7D59BDC8-1550-40E7-9CFC-B0888DB7E227}" type="pres">
      <dgm:prSet presAssocID="{9F6A460A-8827-4275-880C-997485AA2486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B511D28-2ED0-4451-846A-E6B77BF5A364}" type="pres">
      <dgm:prSet presAssocID="{9F6A460A-8827-4275-880C-997485AA2486}" presName="desTx" presStyleLbl="revTx" presStyleIdx="1" presStyleCnt="5" custLinFactX="21891" custLinFactNeighborX="100000" custLinFactNeighborY="-24725">
        <dgm:presLayoutVars>
          <dgm:bulletEnabled val="1"/>
        </dgm:presLayoutVars>
      </dgm:prSet>
      <dgm:spPr/>
    </dgm:pt>
    <dgm:pt modelId="{AB52E09E-0742-4FE5-82BB-278956A40C62}" type="pres">
      <dgm:prSet presAssocID="{8F7645C6-F83A-4648-B4DF-FC6010FCEE1A}" presName="space" presStyleCnt="0"/>
      <dgm:spPr/>
    </dgm:pt>
    <dgm:pt modelId="{3BD0694D-6B9B-44CC-9B4E-AF4D0BB9283C}" type="pres">
      <dgm:prSet presAssocID="{B59F806D-EA3B-4AFA-A31F-77F798610750}" presName="composite" presStyleCnt="0"/>
      <dgm:spPr/>
    </dgm:pt>
    <dgm:pt modelId="{AAB9B8DB-A752-405C-8F0D-EF935353ED77}" type="pres">
      <dgm:prSet presAssocID="{B59F806D-EA3B-4AFA-A31F-77F798610750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FA26B096-D212-4A6C-A71D-A17E90668CE6}" type="pres">
      <dgm:prSet presAssocID="{B59F806D-EA3B-4AFA-A31F-77F798610750}" presName="desTx" presStyleLbl="revTx" presStyleIdx="2" presStyleCnt="5" custLinFactX="-6388" custLinFactNeighborX="-100000" custLinFactNeighborY="-17184">
        <dgm:presLayoutVars>
          <dgm:bulletEnabled val="1"/>
        </dgm:presLayoutVars>
      </dgm:prSet>
      <dgm:spPr/>
    </dgm:pt>
    <dgm:pt modelId="{CD3D48B1-45EE-4FFD-B005-D25543B7555D}" type="pres">
      <dgm:prSet presAssocID="{8D5ECF19-0377-4F28-8D80-EC86D34371B5}" presName="space" presStyleCnt="0"/>
      <dgm:spPr/>
    </dgm:pt>
    <dgm:pt modelId="{730434E0-7ED4-4BF2-B2F6-40D3A70B986F}" type="pres">
      <dgm:prSet presAssocID="{51F8C8B4-E71E-4846-A849-FE1567B10B63}" presName="composite" presStyleCnt="0"/>
      <dgm:spPr/>
    </dgm:pt>
    <dgm:pt modelId="{4C8F33BB-F5F8-4FCC-A357-53753C12F257}" type="pres">
      <dgm:prSet presAssocID="{51F8C8B4-E71E-4846-A849-FE1567B10B63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9797BD7-A59B-46DE-B67B-49AD84D9AE68}" type="pres">
      <dgm:prSet presAssocID="{51F8C8B4-E71E-4846-A849-FE1567B10B63}" presName="desTx" presStyleLbl="revTx" presStyleIdx="3" presStyleCnt="5" custLinFactNeighborX="8032" custLinFactNeighborY="-18299">
        <dgm:presLayoutVars>
          <dgm:bulletEnabled val="1"/>
        </dgm:presLayoutVars>
      </dgm:prSet>
      <dgm:spPr/>
    </dgm:pt>
    <dgm:pt modelId="{A6B4F36B-5FFD-442D-B16F-7FC1A10AA2AE}" type="pres">
      <dgm:prSet presAssocID="{0EF175C9-D5EF-479E-BA7B-CE0D5C8E87AB}" presName="space" presStyleCnt="0"/>
      <dgm:spPr/>
    </dgm:pt>
    <dgm:pt modelId="{E07F118E-DDB7-489D-89EE-5402A6805471}" type="pres">
      <dgm:prSet presAssocID="{18C05BC1-DB3F-4C76-A76E-4EF128756B54}" presName="composite" presStyleCnt="0"/>
      <dgm:spPr/>
    </dgm:pt>
    <dgm:pt modelId="{99E87A14-1603-4161-9D79-52385D7155CD}" type="pres">
      <dgm:prSet presAssocID="{18C05BC1-DB3F-4C76-A76E-4EF128756B54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A7520C84-A3B5-4FA4-A9E3-099A755D2BC4}" type="pres">
      <dgm:prSet presAssocID="{18C05BC1-DB3F-4C76-A76E-4EF128756B54}" presName="desTx" presStyleLbl="revTx" presStyleIdx="4" presStyleCnt="5" custLinFactNeighborX="9354" custLinFactNeighborY="-29433">
        <dgm:presLayoutVars>
          <dgm:bulletEnabled val="1"/>
        </dgm:presLayoutVars>
      </dgm:prSet>
      <dgm:spPr/>
    </dgm:pt>
  </dgm:ptLst>
  <dgm:cxnLst>
    <dgm:cxn modelId="{6204FC0D-CAF9-4A06-B86F-6799EB9E556B}" type="presOf" srcId="{6B7194A8-E5D6-4180-B47E-B30EBEEFDC21}" destId="{A7520C84-A3B5-4FA4-A9E3-099A755D2BC4}" srcOrd="0" destOrd="0" presId="urn:microsoft.com/office/officeart/2005/8/layout/chevron1"/>
    <dgm:cxn modelId="{A12D5C23-6D63-4F76-AE08-83B0A3BDB6F7}" type="presOf" srcId="{184B380F-D876-42BF-A6F5-4C3F69404361}" destId="{429ABCD8-E824-43E1-927A-8E1D1CA2983A}" srcOrd="0" destOrd="0" presId="urn:microsoft.com/office/officeart/2005/8/layout/chevron1"/>
    <dgm:cxn modelId="{D73FF425-A24C-48FE-BC44-20AC52A72EB5}" type="presOf" srcId="{D1E58928-3CF0-4EA5-B904-1F98C7035636}" destId="{FA26B096-D212-4A6C-A71D-A17E90668CE6}" srcOrd="0" destOrd="0" presId="urn:microsoft.com/office/officeart/2005/8/layout/chevron1"/>
    <dgm:cxn modelId="{F4CE0427-2025-4D3A-AF31-FF3AB9960F2D}" type="presOf" srcId="{18C05BC1-DB3F-4C76-A76E-4EF128756B54}" destId="{99E87A14-1603-4161-9D79-52385D7155CD}" srcOrd="0" destOrd="0" presId="urn:microsoft.com/office/officeart/2005/8/layout/chevron1"/>
    <dgm:cxn modelId="{95DD6734-A90E-43AE-9658-58C94F61A0EE}" type="presOf" srcId="{5C9BB597-69A9-458A-A9A2-5541C7B159D5}" destId="{FB511D28-2ED0-4451-846A-E6B77BF5A364}" srcOrd="0" destOrd="0" presId="urn:microsoft.com/office/officeart/2005/8/layout/chevron1"/>
    <dgm:cxn modelId="{C35A9F38-995B-4F77-A98F-5D2FE7557D66}" srcId="{B59F806D-EA3B-4AFA-A31F-77F798610750}" destId="{D1E58928-3CF0-4EA5-B904-1F98C7035636}" srcOrd="0" destOrd="0" parTransId="{20936154-5800-431B-BE14-D8D50E6D463F}" sibTransId="{2D057C5C-E5E6-4582-A97D-8EE496D90D66}"/>
    <dgm:cxn modelId="{AAB7E439-F342-4EFA-82F9-F2FCB1F7F1AF}" type="presOf" srcId="{46BD0F63-FA60-42E8-A56C-43ABE389F1CE}" destId="{667FBDBE-00BE-4E31-A332-2D71FB2873D7}" srcOrd="0" destOrd="0" presId="urn:microsoft.com/office/officeart/2005/8/layout/chevron1"/>
    <dgm:cxn modelId="{676C8E3A-02C2-4E08-ACC8-C0F648D58F1F}" type="presOf" srcId="{51F8C8B4-E71E-4846-A849-FE1567B10B63}" destId="{4C8F33BB-F5F8-4FCC-A357-53753C12F257}" srcOrd="0" destOrd="0" presId="urn:microsoft.com/office/officeart/2005/8/layout/chevron1"/>
    <dgm:cxn modelId="{6DE7DA6F-1B2E-46E1-8231-64B0075460A7}" type="presOf" srcId="{7A505057-20D0-45C0-A7BE-F921FC33C220}" destId="{D9797BD7-A59B-46DE-B67B-49AD84D9AE68}" srcOrd="0" destOrd="0" presId="urn:microsoft.com/office/officeart/2005/8/layout/chevron1"/>
    <dgm:cxn modelId="{0484E66F-C5DA-4ABB-81D1-8765955A0D63}" srcId="{18C05BC1-DB3F-4C76-A76E-4EF128756B54}" destId="{6B7194A8-E5D6-4180-B47E-B30EBEEFDC21}" srcOrd="0" destOrd="0" parTransId="{60C5BE6F-0426-42C7-B339-C5B4238AFCAB}" sibTransId="{02FE32A9-4D7A-4FA3-B843-7685103E9601}"/>
    <dgm:cxn modelId="{62026E54-116F-4A01-975E-20704842FF68}" srcId="{184B380F-D876-42BF-A6F5-4C3F69404361}" destId="{18C05BC1-DB3F-4C76-A76E-4EF128756B54}" srcOrd="4" destOrd="0" parTransId="{71865A74-B01B-4D8A-8A84-B2135DEA0C3B}" sibTransId="{871A7865-63F8-4E9A-A5CF-A154B5E52EBF}"/>
    <dgm:cxn modelId="{5F6EAC80-66FF-4799-B227-CA43FB275E36}" srcId="{46BD0F63-FA60-42E8-A56C-43ABE389F1CE}" destId="{7D541904-7D7C-4D90-9188-3E33FCA1995F}" srcOrd="0" destOrd="0" parTransId="{587F3D2C-FC94-42D7-A8DB-D16D99050E88}" sibTransId="{38165C90-512D-4ACC-BED7-D14315EC73A1}"/>
    <dgm:cxn modelId="{15FC828C-9CDE-40BD-BDB6-EAE04D00933E}" srcId="{9F6A460A-8827-4275-880C-997485AA2486}" destId="{5C9BB597-69A9-458A-A9A2-5541C7B159D5}" srcOrd="0" destOrd="0" parTransId="{BBFF03FA-8B50-466C-9D9F-FDEE7A08E1C2}" sibTransId="{519FE00A-A113-4FB0-BDF7-FF508D44044B}"/>
    <dgm:cxn modelId="{5DC19397-5BC6-48E5-9B2D-B39781CCA9DD}" type="presOf" srcId="{B59F806D-EA3B-4AFA-A31F-77F798610750}" destId="{AAB9B8DB-A752-405C-8F0D-EF935353ED77}" srcOrd="0" destOrd="0" presId="urn:microsoft.com/office/officeart/2005/8/layout/chevron1"/>
    <dgm:cxn modelId="{804DC798-3D1F-404D-B7A3-F35939DEE7A1}" type="presOf" srcId="{9F6A460A-8827-4275-880C-997485AA2486}" destId="{7D59BDC8-1550-40E7-9CFC-B0888DB7E227}" srcOrd="0" destOrd="0" presId="urn:microsoft.com/office/officeart/2005/8/layout/chevron1"/>
    <dgm:cxn modelId="{E85242AF-0EAA-4E46-89B5-128F9E44CDB0}" srcId="{184B380F-D876-42BF-A6F5-4C3F69404361}" destId="{9F6A460A-8827-4275-880C-997485AA2486}" srcOrd="1" destOrd="0" parTransId="{59A3996A-9278-4FC3-A808-6B6DC3AC36ED}" sibTransId="{8F7645C6-F83A-4648-B4DF-FC6010FCEE1A}"/>
    <dgm:cxn modelId="{A69336BB-DEE4-4FAB-BE49-660C42E578EE}" type="presOf" srcId="{7D541904-7D7C-4D90-9188-3E33FCA1995F}" destId="{33A0D1B7-B19A-4388-A643-1780BCDB9458}" srcOrd="0" destOrd="0" presId="urn:microsoft.com/office/officeart/2005/8/layout/chevron1"/>
    <dgm:cxn modelId="{E103CEE2-D0FE-4D85-A8DC-F9637EAAA6B3}" srcId="{184B380F-D876-42BF-A6F5-4C3F69404361}" destId="{B59F806D-EA3B-4AFA-A31F-77F798610750}" srcOrd="2" destOrd="0" parTransId="{D62E6C7C-4A20-43CC-B982-664E2C5682A7}" sibTransId="{8D5ECF19-0377-4F28-8D80-EC86D34371B5}"/>
    <dgm:cxn modelId="{2556C2EB-89B7-40B4-B771-B07477F3A6EA}" srcId="{184B380F-D876-42BF-A6F5-4C3F69404361}" destId="{51F8C8B4-E71E-4846-A849-FE1567B10B63}" srcOrd="3" destOrd="0" parTransId="{A4329969-CC3C-43A2-99FF-1E8F557B2E56}" sibTransId="{0EF175C9-D5EF-479E-BA7B-CE0D5C8E87AB}"/>
    <dgm:cxn modelId="{FAA9A2ED-FA3C-4986-B552-136DBA1400EF}" srcId="{184B380F-D876-42BF-A6F5-4C3F69404361}" destId="{46BD0F63-FA60-42E8-A56C-43ABE389F1CE}" srcOrd="0" destOrd="0" parTransId="{390C072C-9E26-436A-A766-47D8922C3E9A}" sibTransId="{691D224D-1E04-40B3-98D7-D16B12D62BC2}"/>
    <dgm:cxn modelId="{C0C424F6-4D5B-4048-95E8-525B8C84CB0C}" srcId="{51F8C8B4-E71E-4846-A849-FE1567B10B63}" destId="{7A505057-20D0-45C0-A7BE-F921FC33C220}" srcOrd="0" destOrd="0" parTransId="{3E56BB4C-C77B-4160-913B-F291E4713B4B}" sibTransId="{33F3C128-6738-488F-9AD8-AB2C37FBBEB9}"/>
    <dgm:cxn modelId="{097F40C7-C79E-486F-81BB-B4F55AC1FEF8}" type="presParOf" srcId="{429ABCD8-E824-43E1-927A-8E1D1CA2983A}" destId="{26C8589F-3C63-4A7D-A3AF-89FF9A4B9B2B}" srcOrd="0" destOrd="0" presId="urn:microsoft.com/office/officeart/2005/8/layout/chevron1"/>
    <dgm:cxn modelId="{8DB94987-4F1E-4FAD-A3FC-4A54857A6AE0}" type="presParOf" srcId="{26C8589F-3C63-4A7D-A3AF-89FF9A4B9B2B}" destId="{667FBDBE-00BE-4E31-A332-2D71FB2873D7}" srcOrd="0" destOrd="0" presId="urn:microsoft.com/office/officeart/2005/8/layout/chevron1"/>
    <dgm:cxn modelId="{2CF9B44F-6E54-446B-B320-88E65A5BE2D0}" type="presParOf" srcId="{26C8589F-3C63-4A7D-A3AF-89FF9A4B9B2B}" destId="{33A0D1B7-B19A-4388-A643-1780BCDB9458}" srcOrd="1" destOrd="0" presId="urn:microsoft.com/office/officeart/2005/8/layout/chevron1"/>
    <dgm:cxn modelId="{25B3F305-D3EC-4DE8-8542-7A48BF52550A}" type="presParOf" srcId="{429ABCD8-E824-43E1-927A-8E1D1CA2983A}" destId="{E35BD6D1-B23A-4CD2-B869-265A54E4195E}" srcOrd="1" destOrd="0" presId="urn:microsoft.com/office/officeart/2005/8/layout/chevron1"/>
    <dgm:cxn modelId="{8AE884FD-8999-4C72-A884-0D5E1795BAAF}" type="presParOf" srcId="{429ABCD8-E824-43E1-927A-8E1D1CA2983A}" destId="{AEA23766-8DBB-4641-AD93-0CD01F67F851}" srcOrd="2" destOrd="0" presId="urn:microsoft.com/office/officeart/2005/8/layout/chevron1"/>
    <dgm:cxn modelId="{2B0AEC0E-6F2E-4D11-9EC7-02F0E408F26C}" type="presParOf" srcId="{AEA23766-8DBB-4641-AD93-0CD01F67F851}" destId="{7D59BDC8-1550-40E7-9CFC-B0888DB7E227}" srcOrd="0" destOrd="0" presId="urn:microsoft.com/office/officeart/2005/8/layout/chevron1"/>
    <dgm:cxn modelId="{08E0BC38-0526-4770-85AA-EDDD07E50F34}" type="presParOf" srcId="{AEA23766-8DBB-4641-AD93-0CD01F67F851}" destId="{FB511D28-2ED0-4451-846A-E6B77BF5A364}" srcOrd="1" destOrd="0" presId="urn:microsoft.com/office/officeart/2005/8/layout/chevron1"/>
    <dgm:cxn modelId="{DAF149D8-1ECB-4A14-8F85-19CBC4E8FF09}" type="presParOf" srcId="{429ABCD8-E824-43E1-927A-8E1D1CA2983A}" destId="{AB52E09E-0742-4FE5-82BB-278956A40C62}" srcOrd="3" destOrd="0" presId="urn:microsoft.com/office/officeart/2005/8/layout/chevron1"/>
    <dgm:cxn modelId="{69FB8E0B-1D07-40C4-BD33-54747AE1B30D}" type="presParOf" srcId="{429ABCD8-E824-43E1-927A-8E1D1CA2983A}" destId="{3BD0694D-6B9B-44CC-9B4E-AF4D0BB9283C}" srcOrd="4" destOrd="0" presId="urn:microsoft.com/office/officeart/2005/8/layout/chevron1"/>
    <dgm:cxn modelId="{36CC249E-3E3D-434F-BAC0-93085670B502}" type="presParOf" srcId="{3BD0694D-6B9B-44CC-9B4E-AF4D0BB9283C}" destId="{AAB9B8DB-A752-405C-8F0D-EF935353ED77}" srcOrd="0" destOrd="0" presId="urn:microsoft.com/office/officeart/2005/8/layout/chevron1"/>
    <dgm:cxn modelId="{283F2EED-7E80-4A0D-B875-C2854509E201}" type="presParOf" srcId="{3BD0694D-6B9B-44CC-9B4E-AF4D0BB9283C}" destId="{FA26B096-D212-4A6C-A71D-A17E90668CE6}" srcOrd="1" destOrd="0" presId="urn:microsoft.com/office/officeart/2005/8/layout/chevron1"/>
    <dgm:cxn modelId="{05EEBF0B-913D-470E-BF52-41450796441A}" type="presParOf" srcId="{429ABCD8-E824-43E1-927A-8E1D1CA2983A}" destId="{CD3D48B1-45EE-4FFD-B005-D25543B7555D}" srcOrd="5" destOrd="0" presId="urn:microsoft.com/office/officeart/2005/8/layout/chevron1"/>
    <dgm:cxn modelId="{A8DD2B35-24F7-4227-BEAA-F4A830835BC7}" type="presParOf" srcId="{429ABCD8-E824-43E1-927A-8E1D1CA2983A}" destId="{730434E0-7ED4-4BF2-B2F6-40D3A70B986F}" srcOrd="6" destOrd="0" presId="urn:microsoft.com/office/officeart/2005/8/layout/chevron1"/>
    <dgm:cxn modelId="{7C08CBC9-42EE-403E-8D1A-B96761BC4AAD}" type="presParOf" srcId="{730434E0-7ED4-4BF2-B2F6-40D3A70B986F}" destId="{4C8F33BB-F5F8-4FCC-A357-53753C12F257}" srcOrd="0" destOrd="0" presId="urn:microsoft.com/office/officeart/2005/8/layout/chevron1"/>
    <dgm:cxn modelId="{8049AD1B-C9DC-48C0-B755-F0A94063A253}" type="presParOf" srcId="{730434E0-7ED4-4BF2-B2F6-40D3A70B986F}" destId="{D9797BD7-A59B-46DE-B67B-49AD84D9AE68}" srcOrd="1" destOrd="0" presId="urn:microsoft.com/office/officeart/2005/8/layout/chevron1"/>
    <dgm:cxn modelId="{99651776-1656-4637-BCD4-BD65BC950D92}" type="presParOf" srcId="{429ABCD8-E824-43E1-927A-8E1D1CA2983A}" destId="{A6B4F36B-5FFD-442D-B16F-7FC1A10AA2AE}" srcOrd="7" destOrd="0" presId="urn:microsoft.com/office/officeart/2005/8/layout/chevron1"/>
    <dgm:cxn modelId="{FA4B90A3-9F06-446D-9989-0C16AC02AEEE}" type="presParOf" srcId="{429ABCD8-E824-43E1-927A-8E1D1CA2983A}" destId="{E07F118E-DDB7-489D-89EE-5402A6805471}" srcOrd="8" destOrd="0" presId="urn:microsoft.com/office/officeart/2005/8/layout/chevron1"/>
    <dgm:cxn modelId="{10F7C658-880A-4508-8562-50ED085BF153}" type="presParOf" srcId="{E07F118E-DDB7-489D-89EE-5402A6805471}" destId="{99E87A14-1603-4161-9D79-52385D7155CD}" srcOrd="0" destOrd="0" presId="urn:microsoft.com/office/officeart/2005/8/layout/chevron1"/>
    <dgm:cxn modelId="{0EABF3A2-D1FC-48F7-9588-3D7B222C0BCA}" type="presParOf" srcId="{E07F118E-DDB7-489D-89EE-5402A6805471}" destId="{A7520C84-A3B5-4FA4-A9E3-099A755D2BC4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8F9E5-C8FD-4493-AD0F-2E5FE9356C0B}">
      <dsp:nvSpPr>
        <dsp:cNvPr id="0" name=""/>
        <dsp:cNvSpPr/>
      </dsp:nvSpPr>
      <dsp:spPr>
        <a:xfrm rot="5400000">
          <a:off x="6695677" y="-2476417"/>
          <a:ext cx="1730627" cy="71162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CTFC is available for children and youth enrolled in the SEDW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Wraparound is a mandatory service for the SEDW. </a:t>
          </a:r>
        </a:p>
      </dsp:txBody>
      <dsp:txXfrm rot="-5400000">
        <a:off x="4002878" y="300864"/>
        <a:ext cx="7031744" cy="1561663"/>
      </dsp:txXfrm>
    </dsp:sp>
    <dsp:sp modelId="{0FC6F162-6765-412C-82A0-18CC7AC903FE}">
      <dsp:nvSpPr>
        <dsp:cNvPr id="0" name=""/>
        <dsp:cNvSpPr/>
      </dsp:nvSpPr>
      <dsp:spPr>
        <a:xfrm>
          <a:off x="0" y="54"/>
          <a:ext cx="4002877" cy="21632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Michigan is implementing TFCO within the public mental health system using Children’s Therapeutic Foster Care (CTFC) Medicaid service </a:t>
          </a:r>
        </a:p>
      </dsp:txBody>
      <dsp:txXfrm>
        <a:off x="105603" y="105657"/>
        <a:ext cx="3791671" cy="1952077"/>
      </dsp:txXfrm>
    </dsp:sp>
    <dsp:sp modelId="{FD6F808B-8F0D-4E4D-A602-D4B73856E59E}">
      <dsp:nvSpPr>
        <dsp:cNvPr id="0" name=""/>
        <dsp:cNvSpPr/>
      </dsp:nvSpPr>
      <dsp:spPr>
        <a:xfrm rot="5400000">
          <a:off x="6695677" y="-204969"/>
          <a:ext cx="1730627" cy="71162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Each TFCO Team has established communication plans with their Wraparound partners based on fidelity standards for both models and local service structures</a:t>
          </a:r>
        </a:p>
      </dsp:txBody>
      <dsp:txXfrm rot="-5400000">
        <a:off x="4002878" y="2572312"/>
        <a:ext cx="7031744" cy="1561663"/>
      </dsp:txXfrm>
    </dsp:sp>
    <dsp:sp modelId="{68C0870C-47B6-49A6-889F-948DC834E989}">
      <dsp:nvSpPr>
        <dsp:cNvPr id="0" name=""/>
        <dsp:cNvSpPr/>
      </dsp:nvSpPr>
      <dsp:spPr>
        <a:xfrm>
          <a:off x="0" y="2271502"/>
          <a:ext cx="4002877" cy="21632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Wraparound Facilitators partner with TFCO Team Leads to work collaboratively with children, youth and their families</a:t>
          </a:r>
        </a:p>
      </dsp:txBody>
      <dsp:txXfrm>
        <a:off x="105603" y="2377105"/>
        <a:ext cx="3791671" cy="1952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2DB30-659A-4709-A6B8-6EAA11EDA4AC}">
      <dsp:nvSpPr>
        <dsp:cNvPr id="0" name=""/>
        <dsp:cNvSpPr/>
      </dsp:nvSpPr>
      <dsp:spPr>
        <a:xfrm>
          <a:off x="0" y="93057"/>
          <a:ext cx="3005666" cy="180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No high acuity services currently exist in the gap between community and out of home care; CTFC is currently an SED Waiver service that is designed to bridge this gap</a:t>
          </a:r>
        </a:p>
      </dsp:txBody>
      <dsp:txXfrm>
        <a:off x="0" y="93057"/>
        <a:ext cx="3005666" cy="1803399"/>
      </dsp:txXfrm>
    </dsp:sp>
    <dsp:sp modelId="{4F427148-111B-48CE-89B9-F16AAA263A36}">
      <dsp:nvSpPr>
        <dsp:cNvPr id="0" name=""/>
        <dsp:cNvSpPr/>
      </dsp:nvSpPr>
      <dsp:spPr>
        <a:xfrm>
          <a:off x="3306233" y="93057"/>
          <a:ext cx="3005666" cy="1803399"/>
        </a:xfrm>
        <a:prstGeom prst="rect">
          <a:avLst/>
        </a:prstGeom>
        <a:solidFill>
          <a:schemeClr val="accent2">
            <a:hueOff val="-741071"/>
            <a:satOff val="3550"/>
            <a:lumOff val="32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CTFC offers robust mental health programming for youths “stepping down” from psychiatric hospitalization / crisis residential, or youths “stepping to the side” to avoid higher levels of care </a:t>
          </a:r>
        </a:p>
      </dsp:txBody>
      <dsp:txXfrm>
        <a:off x="3306233" y="93057"/>
        <a:ext cx="3005666" cy="1803399"/>
      </dsp:txXfrm>
    </dsp:sp>
    <dsp:sp modelId="{48B3BCCC-1084-424F-BFE3-7CAC599E0471}">
      <dsp:nvSpPr>
        <dsp:cNvPr id="0" name=""/>
        <dsp:cNvSpPr/>
      </dsp:nvSpPr>
      <dsp:spPr>
        <a:xfrm>
          <a:off x="6612466" y="93057"/>
          <a:ext cx="3005666" cy="1803399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CTFC offers an opportunity for eligible youths to continue living in a community-based family setting throughout treatment</a:t>
          </a:r>
        </a:p>
      </dsp:txBody>
      <dsp:txXfrm>
        <a:off x="6612466" y="93057"/>
        <a:ext cx="3005666" cy="1803399"/>
      </dsp:txXfrm>
    </dsp:sp>
    <dsp:sp modelId="{6D87663E-68C2-47C2-9650-09F5A835F81C}">
      <dsp:nvSpPr>
        <dsp:cNvPr id="0" name=""/>
        <dsp:cNvSpPr/>
      </dsp:nvSpPr>
      <dsp:spPr>
        <a:xfrm>
          <a:off x="1653116" y="2197024"/>
          <a:ext cx="3005666" cy="1803399"/>
        </a:xfrm>
        <a:prstGeom prst="rect">
          <a:avLst/>
        </a:prstGeom>
        <a:solidFill>
          <a:schemeClr val="accent2">
            <a:hueOff val="-2223214"/>
            <a:satOff val="10650"/>
            <a:lumOff val="98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CTFC offers concurrent youth and family treatment (decreasing likelihood that youth will need future  higher levels of care due to the family’s needs)</a:t>
          </a:r>
        </a:p>
      </dsp:txBody>
      <dsp:txXfrm>
        <a:off x="1653116" y="2197024"/>
        <a:ext cx="3005666" cy="1803399"/>
      </dsp:txXfrm>
    </dsp:sp>
    <dsp:sp modelId="{D0A6D64C-965D-4F19-9175-C6D8F5627979}">
      <dsp:nvSpPr>
        <dsp:cNvPr id="0" name=""/>
        <dsp:cNvSpPr/>
      </dsp:nvSpPr>
      <dsp:spPr>
        <a:xfrm>
          <a:off x="4959349" y="2197024"/>
          <a:ext cx="3005666" cy="1803399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TFCO provides Community Mental Health Service Providers better outcomes, increased sustainability, and needed structure to build CTFC Medicaid service programs.</a:t>
          </a:r>
        </a:p>
      </dsp:txBody>
      <dsp:txXfrm>
        <a:off x="4959349" y="2197024"/>
        <a:ext cx="3005666" cy="18033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6BD6B-E955-46F4-BB77-3E0EDF159E62}">
      <dsp:nvSpPr>
        <dsp:cNvPr id="0" name=""/>
        <dsp:cNvSpPr/>
      </dsp:nvSpPr>
      <dsp:spPr>
        <a:xfrm>
          <a:off x="0" y="256581"/>
          <a:ext cx="6263640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12420" rIns="4861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Wayne State University - Funding and contract oversight, project management, and program evaluation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Michigan Department of Health and Human Services (MDHHS) - Clinical implementation of TFCO as a model for Children’s Therapeutic Foster Care Medicaid service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TFC Consultants - Technical assistance and fidelity monitoring</a:t>
          </a:r>
        </a:p>
      </dsp:txBody>
      <dsp:txXfrm>
        <a:off x="0" y="256581"/>
        <a:ext cx="6263640" cy="1890000"/>
      </dsp:txXfrm>
    </dsp:sp>
    <dsp:sp modelId="{0E1637DB-4071-4FA3-B2A9-6609987E3084}">
      <dsp:nvSpPr>
        <dsp:cNvPr id="0" name=""/>
        <dsp:cNvSpPr/>
      </dsp:nvSpPr>
      <dsp:spPr>
        <a:xfrm>
          <a:off x="322608" y="17717"/>
          <a:ext cx="4384548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Project Oversight:</a:t>
          </a:r>
        </a:p>
      </dsp:txBody>
      <dsp:txXfrm>
        <a:off x="344224" y="39333"/>
        <a:ext cx="4341316" cy="399568"/>
      </dsp:txXfrm>
    </dsp:sp>
    <dsp:sp modelId="{217E0C11-CB0C-40C0-A1E0-70E51EDF1468}">
      <dsp:nvSpPr>
        <dsp:cNvPr id="0" name=""/>
        <dsp:cNvSpPr/>
      </dsp:nvSpPr>
      <dsp:spPr>
        <a:xfrm>
          <a:off x="0" y="2448981"/>
          <a:ext cx="6263640" cy="1252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12420" rIns="4861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Community Mental Health Authority of Clinton, Eaton, and Ingham Counties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The Guidance Center, in partnership with Detroit Wayne Integrated Health Network</a:t>
          </a:r>
        </a:p>
      </dsp:txBody>
      <dsp:txXfrm>
        <a:off x="0" y="2448981"/>
        <a:ext cx="6263640" cy="1252125"/>
      </dsp:txXfrm>
    </dsp:sp>
    <dsp:sp modelId="{71A41B97-DADC-4B31-8DD7-60A4C43372C5}">
      <dsp:nvSpPr>
        <dsp:cNvPr id="0" name=""/>
        <dsp:cNvSpPr/>
      </dsp:nvSpPr>
      <dsp:spPr>
        <a:xfrm>
          <a:off x="313182" y="2227581"/>
          <a:ext cx="4384548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TFCO-C (ages 7-11) Clinical Sites:</a:t>
          </a:r>
        </a:p>
      </dsp:txBody>
      <dsp:txXfrm>
        <a:off x="334798" y="2249197"/>
        <a:ext cx="4341316" cy="399568"/>
      </dsp:txXfrm>
    </dsp:sp>
    <dsp:sp modelId="{9F10BEB5-66AC-4B67-B0A6-833B9A25B578}">
      <dsp:nvSpPr>
        <dsp:cNvPr id="0" name=""/>
        <dsp:cNvSpPr/>
      </dsp:nvSpPr>
      <dsp:spPr>
        <a:xfrm>
          <a:off x="0" y="4003506"/>
          <a:ext cx="626364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12420" rIns="4861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Northpointe Behavioral Healthcare System</a:t>
          </a:r>
        </a:p>
      </dsp:txBody>
      <dsp:txXfrm>
        <a:off x="0" y="4003506"/>
        <a:ext cx="6263640" cy="626062"/>
      </dsp:txXfrm>
    </dsp:sp>
    <dsp:sp modelId="{DCE9E77D-FA08-4F4F-8BA6-8059547D14FF}">
      <dsp:nvSpPr>
        <dsp:cNvPr id="0" name=""/>
        <dsp:cNvSpPr/>
      </dsp:nvSpPr>
      <dsp:spPr>
        <a:xfrm>
          <a:off x="313182" y="3782106"/>
          <a:ext cx="4384548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Children’s Mental Health Block Grant Site:</a:t>
          </a:r>
        </a:p>
      </dsp:txBody>
      <dsp:txXfrm>
        <a:off x="334798" y="3803722"/>
        <a:ext cx="4341316" cy="399568"/>
      </dsp:txXfrm>
    </dsp:sp>
    <dsp:sp modelId="{4AA248DB-ED08-4416-8726-78D0A1877A6C}">
      <dsp:nvSpPr>
        <dsp:cNvPr id="0" name=""/>
        <dsp:cNvSpPr/>
      </dsp:nvSpPr>
      <dsp:spPr>
        <a:xfrm>
          <a:off x="0" y="4931969"/>
          <a:ext cx="6263640" cy="103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12420" rIns="4861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CTFC sites will receive funding to engage in a year-long capacity building readiness process which includes a formal structure, technical assistance and coaching.</a:t>
          </a:r>
        </a:p>
      </dsp:txBody>
      <dsp:txXfrm>
        <a:off x="0" y="4931969"/>
        <a:ext cx="6263640" cy="1039500"/>
      </dsp:txXfrm>
    </dsp:sp>
    <dsp:sp modelId="{214F227F-1C11-4EEE-9E48-6A91299DAED8}">
      <dsp:nvSpPr>
        <dsp:cNvPr id="0" name=""/>
        <dsp:cNvSpPr/>
      </dsp:nvSpPr>
      <dsp:spPr>
        <a:xfrm>
          <a:off x="313182" y="4710569"/>
          <a:ext cx="4384548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MI KIDS NOW Funding:</a:t>
          </a:r>
        </a:p>
      </dsp:txBody>
      <dsp:txXfrm>
        <a:off x="334798" y="4732185"/>
        <a:ext cx="4341316" cy="3995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FBDBE-00BE-4E31-A332-2D71FB2873D7}">
      <dsp:nvSpPr>
        <dsp:cNvPr id="0" name=""/>
        <dsp:cNvSpPr/>
      </dsp:nvSpPr>
      <dsp:spPr>
        <a:xfrm>
          <a:off x="1596" y="200519"/>
          <a:ext cx="2570710" cy="810000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Engagement</a:t>
          </a:r>
        </a:p>
      </dsp:txBody>
      <dsp:txXfrm>
        <a:off x="406596" y="200519"/>
        <a:ext cx="1760710" cy="810000"/>
      </dsp:txXfrm>
    </dsp:sp>
    <dsp:sp modelId="{33A0D1B7-B19A-4388-A643-1780BCDB9458}">
      <dsp:nvSpPr>
        <dsp:cNvPr id="0" name=""/>
        <dsp:cNvSpPr/>
      </dsp:nvSpPr>
      <dsp:spPr>
        <a:xfrm>
          <a:off x="181319" y="1066663"/>
          <a:ext cx="2056568" cy="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Duration: 2 months</a:t>
          </a:r>
        </a:p>
      </dsp:txBody>
      <dsp:txXfrm>
        <a:off x="181319" y="1066663"/>
        <a:ext cx="2056568" cy="270000"/>
      </dsp:txXfrm>
    </dsp:sp>
    <dsp:sp modelId="{7D59BDC8-1550-40E7-9CFC-B0888DB7E227}">
      <dsp:nvSpPr>
        <dsp:cNvPr id="0" name=""/>
        <dsp:cNvSpPr/>
      </dsp:nvSpPr>
      <dsp:spPr>
        <a:xfrm>
          <a:off x="2356306" y="200519"/>
          <a:ext cx="2570710" cy="810000"/>
        </a:xfrm>
        <a:prstGeom prst="chevron">
          <a:avLst/>
        </a:prstGeom>
        <a:gradFill rotWithShape="0">
          <a:gsLst>
            <a:gs pos="0">
              <a:schemeClr val="accent5">
                <a:hueOff val="623814"/>
                <a:satOff val="-12622"/>
                <a:lumOff val="392"/>
                <a:alphaOff val="0"/>
                <a:tint val="96000"/>
                <a:lumMod val="100000"/>
              </a:schemeClr>
            </a:gs>
            <a:gs pos="78000">
              <a:schemeClr val="accent5">
                <a:hueOff val="623814"/>
                <a:satOff val="-12622"/>
                <a:lumOff val="392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Phase I: Children’s Therapeutic Foster Care Readiness</a:t>
          </a:r>
        </a:p>
      </dsp:txBody>
      <dsp:txXfrm>
        <a:off x="2761306" y="200519"/>
        <a:ext cx="1760710" cy="810000"/>
      </dsp:txXfrm>
    </dsp:sp>
    <dsp:sp modelId="{FB511D28-2ED0-4451-846A-E6B77BF5A364}">
      <dsp:nvSpPr>
        <dsp:cNvPr id="0" name=""/>
        <dsp:cNvSpPr/>
      </dsp:nvSpPr>
      <dsp:spPr>
        <a:xfrm>
          <a:off x="4863078" y="1045012"/>
          <a:ext cx="2056568" cy="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Duration: 4-6 months</a:t>
          </a:r>
        </a:p>
      </dsp:txBody>
      <dsp:txXfrm>
        <a:off x="4863078" y="1045012"/>
        <a:ext cx="2056568" cy="270000"/>
      </dsp:txXfrm>
    </dsp:sp>
    <dsp:sp modelId="{AAB9B8DB-A752-405C-8F0D-EF935353ED77}">
      <dsp:nvSpPr>
        <dsp:cNvPr id="0" name=""/>
        <dsp:cNvSpPr/>
      </dsp:nvSpPr>
      <dsp:spPr>
        <a:xfrm>
          <a:off x="4711017" y="200519"/>
          <a:ext cx="2570710" cy="810000"/>
        </a:xfrm>
        <a:prstGeom prst="chevron">
          <a:avLst/>
        </a:prstGeom>
        <a:gradFill rotWithShape="0">
          <a:gsLst>
            <a:gs pos="0">
              <a:schemeClr val="accent5">
                <a:hueOff val="1247628"/>
                <a:satOff val="-25244"/>
                <a:lumOff val="784"/>
                <a:alphaOff val="0"/>
                <a:tint val="96000"/>
                <a:lumMod val="100000"/>
              </a:schemeClr>
            </a:gs>
            <a:gs pos="78000">
              <a:schemeClr val="accent5">
                <a:hueOff val="1247628"/>
                <a:satOff val="-25244"/>
                <a:lumOff val="78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Phase II: TFCO Feasibility &amp; Readiness</a:t>
          </a:r>
        </a:p>
      </dsp:txBody>
      <dsp:txXfrm>
        <a:off x="5116017" y="200519"/>
        <a:ext cx="1760710" cy="810000"/>
      </dsp:txXfrm>
    </dsp:sp>
    <dsp:sp modelId="{FA26B096-D212-4A6C-A71D-A17E90668CE6}">
      <dsp:nvSpPr>
        <dsp:cNvPr id="0" name=""/>
        <dsp:cNvSpPr/>
      </dsp:nvSpPr>
      <dsp:spPr>
        <a:xfrm>
          <a:off x="2523075" y="1065372"/>
          <a:ext cx="2056568" cy="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Duration: 4-6 months</a:t>
          </a:r>
        </a:p>
      </dsp:txBody>
      <dsp:txXfrm>
        <a:off x="2523075" y="1065372"/>
        <a:ext cx="2056568" cy="270000"/>
      </dsp:txXfrm>
    </dsp:sp>
    <dsp:sp modelId="{4C8F33BB-F5F8-4FCC-A357-53753C12F257}">
      <dsp:nvSpPr>
        <dsp:cNvPr id="0" name=""/>
        <dsp:cNvSpPr/>
      </dsp:nvSpPr>
      <dsp:spPr>
        <a:xfrm>
          <a:off x="7065727" y="200519"/>
          <a:ext cx="2570710" cy="810000"/>
        </a:xfrm>
        <a:prstGeom prst="chevron">
          <a:avLst/>
        </a:prstGeom>
        <a:gradFill rotWithShape="0">
          <a:gsLst>
            <a:gs pos="0">
              <a:schemeClr val="accent5">
                <a:hueOff val="1871442"/>
                <a:satOff val="-37867"/>
                <a:lumOff val="1177"/>
                <a:alphaOff val="0"/>
                <a:tint val="96000"/>
                <a:lumMod val="100000"/>
              </a:schemeClr>
            </a:gs>
            <a:gs pos="78000">
              <a:schemeClr val="accent5">
                <a:hueOff val="1871442"/>
                <a:satOff val="-37867"/>
                <a:lumOff val="117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Phase III: Clinical Implementation</a:t>
          </a:r>
        </a:p>
      </dsp:txBody>
      <dsp:txXfrm>
        <a:off x="7470727" y="200519"/>
        <a:ext cx="1760710" cy="810000"/>
      </dsp:txXfrm>
    </dsp:sp>
    <dsp:sp modelId="{D9797BD7-A59B-46DE-B67B-49AD84D9AE68}">
      <dsp:nvSpPr>
        <dsp:cNvPr id="0" name=""/>
        <dsp:cNvSpPr/>
      </dsp:nvSpPr>
      <dsp:spPr>
        <a:xfrm>
          <a:off x="7230911" y="1062362"/>
          <a:ext cx="2056568" cy="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Duration: 2-4 years</a:t>
          </a:r>
        </a:p>
      </dsp:txBody>
      <dsp:txXfrm>
        <a:off x="7230911" y="1062362"/>
        <a:ext cx="2056568" cy="270000"/>
      </dsp:txXfrm>
    </dsp:sp>
    <dsp:sp modelId="{99E87A14-1603-4161-9D79-52385D7155CD}">
      <dsp:nvSpPr>
        <dsp:cNvPr id="0" name=""/>
        <dsp:cNvSpPr/>
      </dsp:nvSpPr>
      <dsp:spPr>
        <a:xfrm>
          <a:off x="9420438" y="200519"/>
          <a:ext cx="2570710" cy="810000"/>
        </a:xfrm>
        <a:prstGeom prst="chevron">
          <a:avLst/>
        </a:prstGeom>
        <a:gradFill rotWithShape="0">
          <a:gsLst>
            <a:gs pos="0">
              <a:schemeClr val="accent5">
                <a:hueOff val="2495256"/>
                <a:satOff val="-50489"/>
                <a:lumOff val="1569"/>
                <a:alphaOff val="0"/>
                <a:tint val="96000"/>
                <a:lumMod val="100000"/>
              </a:schemeClr>
            </a:gs>
            <a:gs pos="78000">
              <a:schemeClr val="accent5">
                <a:hueOff val="2495256"/>
                <a:satOff val="-50489"/>
                <a:lumOff val="1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Phase IV: Sustainability</a:t>
          </a:r>
        </a:p>
      </dsp:txBody>
      <dsp:txXfrm>
        <a:off x="9825438" y="200519"/>
        <a:ext cx="1760710" cy="810000"/>
      </dsp:txXfrm>
    </dsp:sp>
    <dsp:sp modelId="{A7520C84-A3B5-4FA4-A9E3-099A755D2BC4}">
      <dsp:nvSpPr>
        <dsp:cNvPr id="0" name=""/>
        <dsp:cNvSpPr/>
      </dsp:nvSpPr>
      <dsp:spPr>
        <a:xfrm>
          <a:off x="9612809" y="1032300"/>
          <a:ext cx="2056568" cy="2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Duration: Ongoing</a:t>
          </a:r>
        </a:p>
      </dsp:txBody>
      <dsp:txXfrm>
        <a:off x="9612809" y="1032300"/>
        <a:ext cx="2056568" cy="27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9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53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27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595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83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93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6245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81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37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2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0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4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8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6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FA13B-1B62-4285-9B42-4F0D4D0858CC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24C401-F723-4B88-8E2D-580F2C19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1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dirty="0">
                <a:solidFill>
                  <a:srgbClr val="FFFFFF"/>
                </a:solidFill>
              </a:rPr>
              <a:t>Children’s Therapeutic Foster Care (CTFC) &amp; Treatment Foster Care Oregon (TFCO)</a:t>
            </a:r>
            <a:br>
              <a:rPr lang="en-US" sz="3800" dirty="0">
                <a:solidFill>
                  <a:srgbClr val="FFFFFF"/>
                </a:solidFill>
              </a:rPr>
            </a:b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8104" y="3962088"/>
            <a:ext cx="6112077" cy="1186108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>
                    <a:alpha val="70000"/>
                  </a:srgbClr>
                </a:solidFill>
              </a:rPr>
              <a:t>Sura Shlebah, CTFC Specialist</a:t>
            </a:r>
          </a:p>
          <a:p>
            <a:pPr algn="l"/>
            <a:r>
              <a:rPr lang="en-US">
                <a:solidFill>
                  <a:srgbClr val="FFFFFF">
                    <a:alpha val="70000"/>
                  </a:srgbClr>
                </a:solidFill>
                <a:effectLst/>
                <a:ea typeface="Calibri" panose="020F0502020204030204" pitchFamily="34" charset="0"/>
              </a:rPr>
              <a:t> Deirdre Laney-King, TFCO Program Manager, Wayne State University</a:t>
            </a:r>
          </a:p>
          <a:p>
            <a:pPr algn="l"/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algn="l"/>
            <a:endParaRPr lang="en-US">
              <a:solidFill>
                <a:srgbClr val="FFFFFF">
                  <a:alpha val="70000"/>
                </a:srgbClr>
              </a:solidFill>
            </a:endParaRPr>
          </a:p>
          <a:p>
            <a:pPr algn="l"/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71CEB5-0F43-BA22-C4E7-3A84E631D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886968"/>
            <a:ext cx="10671048" cy="768096"/>
          </a:xfrm>
        </p:spPr>
        <p:txBody>
          <a:bodyPr/>
          <a:lstStyle/>
          <a:p>
            <a:r>
              <a:rPr lang="en-US" sz="4400" dirty="0"/>
              <a:t>TFCO Overview: </a:t>
            </a:r>
            <a:br>
              <a:rPr lang="en-US" sz="4400" dirty="0"/>
            </a:br>
            <a:r>
              <a:rPr lang="en-US" sz="4400" dirty="0"/>
              <a:t>Services in Michigan </a:t>
            </a:r>
            <a:endParaRPr lang="en-US" dirty="0"/>
          </a:p>
        </p:txBody>
      </p:sp>
      <p:sp>
        <p:nvSpPr>
          <p:cNvPr id="101" name="Footer Placeholder 100">
            <a:extLst>
              <a:ext uri="{FF2B5EF4-FFF2-40B4-BE49-F238E27FC236}">
                <a16:creationId xmlns:a16="http://schemas.microsoft.com/office/drawing/2014/main" id="{A45E958A-ABCE-B639-C555-90CCC889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889248" cy="274320"/>
          </a:xfrm>
        </p:spPr>
        <p:txBody>
          <a:bodyPr/>
          <a:lstStyle/>
          <a:p>
            <a:r>
              <a:rPr lang="en-US" sz="1200" dirty="0"/>
              <a:t>Children’s therapeutic foster care (CTFC) &amp; Treatment Foster Care Oregon (TFCO)</a:t>
            </a:r>
            <a:br>
              <a:rPr lang="en-US" sz="1200" dirty="0"/>
            </a:br>
            <a:endParaRPr lang="en-US" dirty="0"/>
          </a:p>
        </p:txBody>
      </p:sp>
      <p:sp>
        <p:nvSpPr>
          <p:cNvPr id="102" name="Slide Number Placeholder 101">
            <a:extLst>
              <a:ext uri="{FF2B5EF4-FFF2-40B4-BE49-F238E27FC236}">
                <a16:creationId xmlns:a16="http://schemas.microsoft.com/office/drawing/2014/main" id="{51BDF1B8-4D26-9C08-3102-6224AA6A4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C63C25-FE2A-0C11-2CEA-A80AA78FC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Therapeutic Parent/ Caregiver</a:t>
            </a:r>
          </a:p>
          <a:p>
            <a:endParaRPr lang="en-US" dirty="0"/>
          </a:p>
        </p:txBody>
      </p:sp>
      <p:pic>
        <p:nvPicPr>
          <p:cNvPr id="72" name="Picture Placeholder 71" descr="Family drawing on paper">
            <a:extLst>
              <a:ext uri="{FF2B5EF4-FFF2-40B4-BE49-F238E27FC236}">
                <a16:creationId xmlns:a16="http://schemas.microsoft.com/office/drawing/2014/main" id="{FD5AE93E-9743-FD3B-C935-638BF9D159C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/>
        </p:blipFill>
        <p:spPr>
          <a:xfrm>
            <a:off x="1911096" y="2414016"/>
            <a:ext cx="932688" cy="62179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D6749A-51D8-599C-7C31-9922CF228D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PDR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Weekly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24/7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Substitute Care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53AB0-02A6-E89E-7E23-593DBF52F4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Youth</a:t>
            </a:r>
          </a:p>
        </p:txBody>
      </p:sp>
      <p:pic>
        <p:nvPicPr>
          <p:cNvPr id="76" name="Picture Placeholder 75" descr="Skateboarder in rainbow socks">
            <a:extLst>
              <a:ext uri="{FF2B5EF4-FFF2-40B4-BE49-F238E27FC236}">
                <a16:creationId xmlns:a16="http://schemas.microsoft.com/office/drawing/2014/main" id="{7541E72A-A0CB-A011-55A9-1126F707D88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3"/>
          <a:srcRect/>
          <a:stretch/>
        </p:blipFill>
        <p:spPr>
          <a:xfrm>
            <a:off x="5641848" y="2414016"/>
            <a:ext cx="932688" cy="62179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F56CE2-ADEB-1E22-50FB-9F2AB3786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Wraparound</a:t>
            </a:r>
          </a:p>
          <a:p>
            <a:r>
              <a:rPr lang="en-US" dirty="0"/>
              <a:t>Point &amp; Level System</a:t>
            </a:r>
          </a:p>
          <a:p>
            <a:r>
              <a:rPr lang="en-US" dirty="0"/>
              <a:t>Daily Mentoring</a:t>
            </a:r>
          </a:p>
          <a:p>
            <a:r>
              <a:rPr lang="en-US" dirty="0"/>
              <a:t>Close Supervision</a:t>
            </a:r>
          </a:p>
          <a:p>
            <a:r>
              <a:rPr lang="en-US" dirty="0"/>
              <a:t>School Card</a:t>
            </a:r>
          </a:p>
          <a:p>
            <a:r>
              <a:rPr lang="en-US" dirty="0"/>
              <a:t>Individual Therapy</a:t>
            </a:r>
          </a:p>
          <a:p>
            <a:r>
              <a:rPr lang="en-US" dirty="0"/>
              <a:t>Skills Coaching</a:t>
            </a:r>
          </a:p>
          <a:p>
            <a:r>
              <a:rPr lang="en-US" dirty="0"/>
              <a:t>Psychiatry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45CA7-A767-9133-8871-800B16D5D7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Aftercare Family</a:t>
            </a:r>
          </a:p>
        </p:txBody>
      </p:sp>
      <p:pic>
        <p:nvPicPr>
          <p:cNvPr id="80" name="Picture Placeholder 79" descr="Grandfather teaching child to fish">
            <a:extLst>
              <a:ext uri="{FF2B5EF4-FFF2-40B4-BE49-F238E27FC236}">
                <a16:creationId xmlns:a16="http://schemas.microsoft.com/office/drawing/2014/main" id="{FCC17566-BE36-5CE0-25C6-8AC132D1479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16667" r="16667"/>
          <a:stretch/>
        </p:blipFill>
        <p:spPr>
          <a:xfrm>
            <a:off x="9290304" y="2258568"/>
            <a:ext cx="932688" cy="93268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3C991-877C-CD1D-A03D-547E04121F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+mn-lt"/>
            </a:endParaRP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+mn-lt"/>
              </a:rPr>
              <a:t>Wraparound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+mn-lt"/>
              </a:rPr>
              <a:t>Family Therapy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+mn-lt"/>
              </a:rPr>
              <a:t>Therapeutic Time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+mn-lt"/>
              </a:rPr>
              <a:t>24/7 Support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04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B52D-7FA1-068F-7A44-B075B66E5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required for Therapeutic Parents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8DAE-37A7-BC2C-57DA-58810422E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Therapeutic Parents are </a:t>
            </a:r>
            <a:r>
              <a:rPr lang="en-US" u="sng" dirty="0"/>
              <a:t>mental health treatment providers</a:t>
            </a:r>
            <a:r>
              <a:rPr lang="en-US" dirty="0"/>
              <a:t>, but we use foster care rules to license their homes (as best practice for ensuring safety)</a:t>
            </a:r>
          </a:p>
          <a:p>
            <a:r>
              <a:rPr lang="en-US" dirty="0"/>
              <a:t>There are 4 core training requirements for Therapeutic Parents:</a:t>
            </a:r>
          </a:p>
          <a:p>
            <a:pPr lvl="1"/>
            <a:r>
              <a:rPr lang="en-US" dirty="0"/>
              <a:t>Department of Child Welfare Licensing Requirements </a:t>
            </a:r>
          </a:p>
          <a:p>
            <a:pPr lvl="2"/>
            <a:r>
              <a:rPr lang="en-US" dirty="0"/>
              <a:t>Our program does not require PRIDE training</a:t>
            </a:r>
          </a:p>
          <a:p>
            <a:pPr lvl="1"/>
            <a:r>
              <a:rPr lang="en-US" dirty="0"/>
              <a:t>Community Mental Health Recommended Topics</a:t>
            </a:r>
          </a:p>
          <a:p>
            <a:pPr lvl="1"/>
            <a:r>
              <a:rPr lang="en-US" dirty="0"/>
              <a:t>Children’s Therapeutic Foster Care Medicaid Service Requirements</a:t>
            </a:r>
          </a:p>
          <a:p>
            <a:pPr lvl="1"/>
            <a:r>
              <a:rPr lang="en-US" dirty="0"/>
              <a:t>TFCO 12 </a:t>
            </a:r>
            <a:r>
              <a:rPr lang="en-US" dirty="0" err="1"/>
              <a:t>hr</a:t>
            </a:r>
            <a:r>
              <a:rPr lang="en-US" dirty="0"/>
              <a:t> Pre-Placement Model Training</a:t>
            </a:r>
          </a:p>
          <a:p>
            <a:pPr lvl="1"/>
            <a:endParaRPr lang="en-US" dirty="0"/>
          </a:p>
          <a:p>
            <a:r>
              <a:rPr lang="en-US" dirty="0"/>
              <a:t>Many of these training requirements overlap. We have a training grid that explains this a little more.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5A73F-DED6-0B31-9D75-DDE692DF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Children’s therapeutic foster care (CTFC) &amp; Treatment Foster Care Oregon (TFCO)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0D872-F7FE-F4C3-FA2E-1C824195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13C8C-8E70-45D5-AE59-23E60168254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07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1B8DA-3D15-E164-E2B2-C87D1FB7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Sustainability 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41EAA-FF49-A54C-F0FE-EDADC9CF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140000"/>
              </a:lnSpc>
              <a:spcBef>
                <a:spcPts val="1000"/>
              </a:spcBef>
              <a:buFont typeface="Wingdings 3" charset="2"/>
              <a:buChar char=""/>
            </a:pPr>
            <a:r>
              <a:rPr lang="en-US" sz="2000">
                <a:effectLst/>
              </a:rPr>
              <a:t>Establishing a Medicaid daily rate for CTFC that reflects encounter-based services, non-encounter-based services and administration costs would increase availability and utilization across Michigan.</a:t>
            </a:r>
          </a:p>
          <a:p>
            <a:pPr marL="342900" indent="-342900">
              <a:lnSpc>
                <a:spcPct val="140000"/>
              </a:lnSpc>
              <a:spcBef>
                <a:spcPts val="1000"/>
              </a:spcBef>
              <a:buFont typeface="Wingdings 3" charset="2"/>
              <a:buChar char=""/>
            </a:pPr>
            <a:r>
              <a:rPr lang="en-US" sz="2000">
                <a:effectLst/>
              </a:rPr>
              <a:t>Increasing the availability and utilization of an intensive community-based service like CTFC would increase treatment options that provide an alternative to expensive inpatient care</a:t>
            </a:r>
            <a:endParaRPr lang="en-US" sz="2000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212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5157D-0DC8-5436-AF4E-124B1F83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8596668" cy="13208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9E11B-B0F4-693A-ED9E-EF915BAF2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729" y="2128082"/>
            <a:ext cx="3822192" cy="411480"/>
          </a:xfrm>
        </p:spPr>
        <p:txBody>
          <a:bodyPr/>
          <a:lstStyle/>
          <a:p>
            <a:r>
              <a:rPr lang="en-US" dirty="0"/>
              <a:t>Sura Shlebah, MA, LMSW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7891A-4AD0-6D21-435D-C2B9FF62A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Specialist, Children’s Therapeutic Foster Care </a:t>
            </a:r>
          </a:p>
          <a:p>
            <a:pPr marL="0" indent="0">
              <a:buNone/>
            </a:pPr>
            <a:r>
              <a:rPr lang="en-US" dirty="0"/>
              <a:t>Division of Program and Grant Development and Quality Monitoring </a:t>
            </a:r>
          </a:p>
          <a:p>
            <a:pPr marL="0" indent="0">
              <a:buNone/>
            </a:pPr>
            <a:r>
              <a:rPr lang="en-US" dirty="0"/>
              <a:t>Bureau of Children’s Coordinated Health Policy and Supports </a:t>
            </a:r>
          </a:p>
          <a:p>
            <a:pPr marL="0" indent="0">
              <a:buNone/>
            </a:pPr>
            <a:r>
              <a:rPr lang="en-US" dirty="0"/>
              <a:t>Michigan Department of Health and Human Services</a:t>
            </a:r>
          </a:p>
          <a:p>
            <a:pPr marL="0" indent="0">
              <a:buNone/>
            </a:pPr>
            <a:r>
              <a:rPr lang="en-US" dirty="0"/>
              <a:t>Email: shlebahs@michigan.gov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E4715-FF85-21FD-C422-63E0D4FD3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10140" y="2539562"/>
            <a:ext cx="3822192" cy="411480"/>
          </a:xfrm>
        </p:spPr>
        <p:txBody>
          <a:bodyPr/>
          <a:lstStyle/>
          <a:p>
            <a:r>
              <a:rPr lang="en-US" dirty="0"/>
              <a:t>Deirdre Laney-King, LMSW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BA070-7056-5A39-64DF-7D90B94AD34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TFCO Program Manager</a:t>
            </a:r>
          </a:p>
          <a:p>
            <a:pPr marL="0" indent="0">
              <a:buNone/>
            </a:pPr>
            <a:r>
              <a:rPr lang="en-US" dirty="0"/>
              <a:t>(Oversees implementation of TFCO Evidence Based Practice in Michigan)</a:t>
            </a:r>
          </a:p>
          <a:p>
            <a:pPr marL="0" indent="0">
              <a:buNone/>
            </a:pPr>
            <a:r>
              <a:rPr lang="en-US" dirty="0"/>
              <a:t>Wayne State University School of Medicine</a:t>
            </a:r>
          </a:p>
          <a:p>
            <a:pPr marL="0" indent="0">
              <a:buNone/>
            </a:pPr>
            <a:r>
              <a:rPr lang="en-US" dirty="0"/>
              <a:t>Psychiatry and Behavioral Neuroscience</a:t>
            </a:r>
          </a:p>
          <a:p>
            <a:pPr marL="0" indent="0">
              <a:buNone/>
            </a:pPr>
            <a:r>
              <a:rPr lang="en-US" dirty="0"/>
              <a:t>Email: daking@med.wayne.edu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3EB6A-AC1A-CB44-655A-E1F42657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4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dirty="0">
                <a:solidFill>
                  <a:schemeClr val="accent2">
                    <a:lumMod val="75000"/>
                  </a:schemeClr>
                </a:solidFill>
              </a:rPr>
              <a:t>CTFC &amp; TFCO Defined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1600" dirty="0"/>
              <a:t>Treatment Foster Care Oregon (TFCO) is the </a:t>
            </a:r>
            <a:r>
              <a:rPr lang="en-US" sz="1600" b="1" dirty="0"/>
              <a:t>evidence based practice </a:t>
            </a:r>
            <a:r>
              <a:rPr lang="en-US" sz="1600" dirty="0"/>
              <a:t>we are using for CTFC. It uses CTFC Medicaid service as the structure for delivering clinical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Just like the icing, it is layered on the top of the cupcake. It adds a little something extra, makes the cupcake unique and identifiable.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Children’s Therapeutic Foster Care (CTFC) is the </a:t>
            </a:r>
            <a:r>
              <a:rPr lang="en-US" sz="1600" b="1" dirty="0"/>
              <a:t>Medicaid SEDW </a:t>
            </a:r>
            <a:r>
              <a:rPr lang="en-US" sz="1600" dirty="0"/>
              <a:t>service. It is a statewide service. It does not </a:t>
            </a:r>
            <a:r>
              <a:rPr lang="en-US" sz="1600" i="1" dirty="0"/>
              <a:t>require</a:t>
            </a:r>
            <a:r>
              <a:rPr lang="en-US" sz="1600" dirty="0"/>
              <a:t> an evidence based practice.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Just like the cupcake, it provides the structure, the base, and the core components.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2" descr="Giant Cupcake Cake Pan | Wilton">
            <a:extLst>
              <a:ext uri="{FF2B5EF4-FFF2-40B4-BE49-F238E27FC236}">
                <a16:creationId xmlns:a16="http://schemas.microsoft.com/office/drawing/2014/main" id="{691A6D23-296D-6778-2ADE-7D4685CCA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5">
            <a:extLst>
              <a:ext uri="{FF2B5EF4-FFF2-40B4-BE49-F238E27FC236}">
                <a16:creationId xmlns:a16="http://schemas.microsoft.com/office/drawing/2014/main" id="{7242CC30-6058-5E4D-680C-C1EC19050C37}"/>
              </a:ext>
            </a:extLst>
          </p:cNvPr>
          <p:cNvSpPr/>
          <p:nvPr/>
        </p:nvSpPr>
        <p:spPr>
          <a:xfrm>
            <a:off x="4737818" y="2872899"/>
            <a:ext cx="1559287" cy="458131"/>
          </a:xfrm>
          <a:prstGeom prst="rightArrow">
            <a:avLst/>
          </a:prstGeom>
          <a:solidFill>
            <a:srgbClr val="F5CD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92D050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6" name="Right Arrow 7">
            <a:extLst>
              <a:ext uri="{FF2B5EF4-FFF2-40B4-BE49-F238E27FC236}">
                <a16:creationId xmlns:a16="http://schemas.microsoft.com/office/drawing/2014/main" id="{B188A764-47BE-72A9-4E0A-B2EDBB0D2E9B}"/>
              </a:ext>
            </a:extLst>
          </p:cNvPr>
          <p:cNvSpPr/>
          <p:nvPr/>
        </p:nvSpPr>
        <p:spPr>
          <a:xfrm>
            <a:off x="4549989" y="5014915"/>
            <a:ext cx="3092021" cy="429091"/>
          </a:xfrm>
          <a:prstGeom prst="rightArrow">
            <a:avLst/>
          </a:prstGeom>
          <a:solidFill>
            <a:srgbClr val="202C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C5C2-CEA5-46EC-8DBC-79CD6448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018" y="725478"/>
            <a:ext cx="10671048" cy="768096"/>
          </a:xfrm>
        </p:spPr>
        <p:txBody>
          <a:bodyPr/>
          <a:lstStyle/>
          <a:p>
            <a:r>
              <a:rPr lang="en-US" dirty="0"/>
              <a:t>CTFC in the public mental health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D17D8A-99F3-48AE-B6D9-8332FAA38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DC318-CE71-4E87-B831-97F474E697C0}"/>
              </a:ext>
            </a:extLst>
          </p:cNvPr>
          <p:cNvSpPr/>
          <p:nvPr/>
        </p:nvSpPr>
        <p:spPr>
          <a:xfrm>
            <a:off x="3801437" y="4173878"/>
            <a:ext cx="3842535" cy="681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Children’s Therapeutic Foster Care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733A98DF-D59C-4AD3-89E9-0348971FD968}"/>
              </a:ext>
            </a:extLst>
          </p:cNvPr>
          <p:cNvSpPr/>
          <p:nvPr/>
        </p:nvSpPr>
        <p:spPr>
          <a:xfrm>
            <a:off x="4181578" y="3673927"/>
            <a:ext cx="349322" cy="44178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26E4AC8-B9B8-40CE-B894-353C7E601DF3}"/>
              </a:ext>
            </a:extLst>
          </p:cNvPr>
          <p:cNvSpPr/>
          <p:nvPr/>
        </p:nvSpPr>
        <p:spPr>
          <a:xfrm rot="10800000">
            <a:off x="5548045" y="4993995"/>
            <a:ext cx="349322" cy="44178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67133C-22D4-47E0-B05F-6D142140DA16}"/>
              </a:ext>
            </a:extLst>
          </p:cNvPr>
          <p:cNvSpPr/>
          <p:nvPr/>
        </p:nvSpPr>
        <p:spPr>
          <a:xfrm>
            <a:off x="3020597" y="2583015"/>
            <a:ext cx="2671284" cy="91972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Community Psych Hospitals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54883E-CCF7-4D95-B2A7-D7E113C8317D}"/>
              </a:ext>
            </a:extLst>
          </p:cNvPr>
          <p:cNvSpPr/>
          <p:nvPr/>
        </p:nvSpPr>
        <p:spPr>
          <a:xfrm>
            <a:off x="5825442" y="2607836"/>
            <a:ext cx="2671284" cy="91972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Hawthorn Center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3BC3F0-1A69-4D82-9A82-42155A9A3DAE}"/>
              </a:ext>
            </a:extLst>
          </p:cNvPr>
          <p:cNvSpPr/>
          <p:nvPr/>
        </p:nvSpPr>
        <p:spPr>
          <a:xfrm>
            <a:off x="4387063" y="5639938"/>
            <a:ext cx="2671284" cy="91972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Homebased</a:t>
            </a:r>
          </a:p>
        </p:txBody>
      </p:sp>
      <p:sp>
        <p:nvSpPr>
          <p:cNvPr id="13" name="Arrow: Up-Down 12">
            <a:extLst>
              <a:ext uri="{FF2B5EF4-FFF2-40B4-BE49-F238E27FC236}">
                <a16:creationId xmlns:a16="http://schemas.microsoft.com/office/drawing/2014/main" id="{70ED69D4-183B-4535-8752-810AC49B52DE}"/>
              </a:ext>
            </a:extLst>
          </p:cNvPr>
          <p:cNvSpPr/>
          <p:nvPr/>
        </p:nvSpPr>
        <p:spPr>
          <a:xfrm>
            <a:off x="2080514" y="2826254"/>
            <a:ext cx="472611" cy="3857946"/>
          </a:xfrm>
          <a:prstGeom prst="up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3ADC3-C873-49DF-A459-6969C74346AA}"/>
              </a:ext>
            </a:extLst>
          </p:cNvPr>
          <p:cNvSpPr txBox="1"/>
          <p:nvPr/>
        </p:nvSpPr>
        <p:spPr>
          <a:xfrm>
            <a:off x="1859616" y="4325420"/>
            <a:ext cx="97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Level of Care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DBB8543-CE6D-4759-8161-BF104DB75040}"/>
              </a:ext>
            </a:extLst>
          </p:cNvPr>
          <p:cNvSpPr/>
          <p:nvPr/>
        </p:nvSpPr>
        <p:spPr>
          <a:xfrm>
            <a:off x="8363165" y="4074270"/>
            <a:ext cx="2671284" cy="919725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Crisis Residential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FF084756-3DA0-481F-950B-1CBD4E3286FC}"/>
              </a:ext>
            </a:extLst>
          </p:cNvPr>
          <p:cNvSpPr/>
          <p:nvPr/>
        </p:nvSpPr>
        <p:spPr>
          <a:xfrm rot="5400000">
            <a:off x="7823768" y="4313238"/>
            <a:ext cx="349322" cy="44178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D0E5B84-1DD1-4A13-B19B-6A540C4792D4}"/>
              </a:ext>
            </a:extLst>
          </p:cNvPr>
          <p:cNvSpPr/>
          <p:nvPr/>
        </p:nvSpPr>
        <p:spPr>
          <a:xfrm>
            <a:off x="6976148" y="3680957"/>
            <a:ext cx="349322" cy="441789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8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63D2B5-7F9B-9A9D-846B-E686BE1B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Children’s therapeutic foster care (CTFC) &amp; Treatment Foster Care Oregon (TFCO)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3B50F9-8FB1-9C9E-231C-1F9D75C8F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EDF760-45F6-6F5F-A961-029EAC870410}"/>
              </a:ext>
            </a:extLst>
          </p:cNvPr>
          <p:cNvGraphicFramePr>
            <a:graphicFrameLocks noGrp="1"/>
          </p:cNvGraphicFramePr>
          <p:nvPr/>
        </p:nvGraphicFramePr>
        <p:xfrm>
          <a:off x="643467" y="1249542"/>
          <a:ext cx="10905066" cy="4358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5066">
                  <a:extLst>
                    <a:ext uri="{9D8B030D-6E8A-4147-A177-3AD203B41FA5}">
                      <a16:colId xmlns:a16="http://schemas.microsoft.com/office/drawing/2014/main" val="720845209"/>
                    </a:ext>
                  </a:extLst>
                </a:gridCol>
              </a:tblGrid>
              <a:tr h="584733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Children’s Therapeutic Foster Care (CTFC) Medicaid</a:t>
                      </a:r>
                      <a:r>
                        <a:rPr lang="en-US" sz="2600" baseline="0"/>
                        <a:t> service</a:t>
                      </a:r>
                      <a:endParaRPr lang="en-US" sz="2600"/>
                    </a:p>
                  </a:txBody>
                  <a:tcPr marL="132894" marR="132894" marT="66447" marB="66447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13555"/>
                  </a:ext>
                </a:extLst>
              </a:tr>
              <a:tr h="377418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600" baseline="0" dirty="0"/>
                        <a:t>Voluntary mental health service, not a placement or housing option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b="0" dirty="0"/>
                        <a:t>No transfer of guardian</a:t>
                      </a:r>
                      <a:r>
                        <a:rPr lang="en-US" sz="2600" b="0" baseline="0" dirty="0"/>
                        <a:t>ship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baseline="0" dirty="0"/>
                        <a:t>No court oversight; CMH oversees all services</a:t>
                      </a:r>
                      <a:endParaRPr lang="en-US" sz="26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dirty="0"/>
                        <a:t>Committed legal guardian is an</a:t>
                      </a:r>
                      <a:r>
                        <a:rPr lang="en-US" sz="2600" baseline="0" dirty="0"/>
                        <a:t> </a:t>
                      </a:r>
                      <a:r>
                        <a:rPr lang="en-US" sz="2600" dirty="0"/>
                        <a:t>eligibility requirement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baseline="0" dirty="0"/>
                        <a:t>Intensive community based treatment via SEDW &amp; CMH, using TFCO evidence based practice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baseline="0" dirty="0"/>
                        <a:t>Goal is successful clinical treatment and to move lower level of care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baseline="0" dirty="0"/>
                        <a:t>Short term (6-9 months)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600" baseline="0" dirty="0"/>
                        <a:t>Available via referral to CMH</a:t>
                      </a:r>
                    </a:p>
                  </a:txBody>
                  <a:tcPr marL="132894" marR="132894" marT="66447" marB="66447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22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22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2607-35A2-47FE-B899-AA8DF3505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</p:spPr>
        <p:txBody>
          <a:bodyPr anchor="t">
            <a:normAutofit/>
          </a:bodyPr>
          <a:lstStyle/>
          <a:p>
            <a:r>
              <a:rPr lang="en-US" dirty="0"/>
              <a:t>SEDW &amp; CTFC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8915A-CA9C-6F67-7C0B-EA7DCB6C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" y="457200"/>
            <a:ext cx="3200400" cy="274320"/>
          </a:xfrm>
        </p:spPr>
        <p:txBody>
          <a:bodyPr anchor="ctr"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Children’s therapeutic foster care (CTFC) &amp; Treatment Foster Care Oregon (TFCO)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94372-6155-2FEA-7777-C32D14E46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368" y="457200"/>
            <a:ext cx="987552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748A5AA-5B9B-5E71-AB9C-21502FAFB66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39496" y="2103120"/>
          <a:ext cx="11119104" cy="443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9303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40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60" name="Rectangle 5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8A0E0-0FDC-B1ED-4169-7C05DD24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State-wide need for Children’s Therapeutic Foster Care (CTFC):</a:t>
            </a:r>
            <a:br>
              <a:rPr lang="en-US" sz="2500"/>
            </a:br>
            <a:endParaRPr lang="en-US" sz="2500"/>
          </a:p>
        </p:txBody>
      </p:sp>
      <p:sp>
        <p:nvSpPr>
          <p:cNvPr id="61" name="Isosceles Triangle 5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7F1D4-0A91-EBD1-558A-AC3A4BEC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1203" y="6182876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Children’s therapeutic foster care (CTFC) &amp; Treatment Foster Care Oregon (TFCO)</a:t>
            </a:r>
            <a:br>
              <a:rPr lang="en-US" sz="7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7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C6C197-F21C-59E3-8D0E-86C2D9AF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532" y="6182876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62" name="Isosceles Triangle 5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19E5A17-766D-9D95-2A8E-4C3A864D845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225293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872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52F38-7FA3-AA93-F3F9-A00CA7BC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CTFC/TFCO Funding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3559E-B90A-6427-E405-BAF8E089D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Children’s therapeutic foster care (CTFC) &amp; Treatment Foster Care Oregon (TFCO)</a:t>
            </a:r>
            <a:br>
              <a:rPr lang="en-US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8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82DAF-CDFE-0B3D-583A-7F938F0C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48F63A3B-78C7-47BE-AE5E-E10140E04643}" type="slidenum">
              <a:rPr lang="en-US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defTabSz="914400"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C532C05-3438-BF46-6F8F-86675AE7A62F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347732" y="115893"/>
          <a:ext cx="6263640" cy="6006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503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97654" y="71021"/>
          <a:ext cx="11992745" cy="158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57910" y="1477816"/>
            <a:ext cx="2013527" cy="46735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64691" y="1477817"/>
            <a:ext cx="2026225" cy="49137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24582" y="1477813"/>
            <a:ext cx="1966191" cy="4796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79854" y="1477815"/>
            <a:ext cx="2013527" cy="39346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735126" y="1477814"/>
            <a:ext cx="2013527" cy="39346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703946" y="1765617"/>
            <a:ext cx="189576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Difference established between CTFC and traditional foster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Referral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Application to become a Child Placing Agency (CPA)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Informational meeting completed with Dept. of Child Welfare Licensing (DCWL) Consultant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Application submitted to become an enrolled provider of Children’s Therapeutic Foster Care (CTFC)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Staffing timeline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Team Lead and Recruiter hired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DCWL training for licensing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Phase Transition Meeting (Feasibility Questionnaire)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088081" y="1500906"/>
            <a:ext cx="184727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Communication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Administration, Team Leader clinical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Readiness Questionnaire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Kickoff and Discovery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Team Leader &amp; Recruiter attend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Therapeutic Parent recruitment begins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IT/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Phase Transition Meeting </a:t>
            </a:r>
            <a:r>
              <a:rPr lang="en-US" sz="1100" dirty="0">
                <a:sym typeface="Wingdings" panose="05000000000000000000" pitchFamily="2" charset="2"/>
              </a:rPr>
              <a:t>to Readiness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Recruitment coaching begins - Vet Inquires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Staff positing and hire plan (rest of team)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Recruit &amp; vet three viable TFCO 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Phase Transition Meeting to </a:t>
            </a:r>
            <a:r>
              <a:rPr lang="en-US" sz="1100" dirty="0">
                <a:sym typeface="Wingdings" panose="05000000000000000000" pitchFamily="2" charset="2"/>
              </a:rPr>
              <a:t> Implementation</a:t>
            </a: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62980" y="1523997"/>
            <a:ext cx="184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818252" y="1570180"/>
            <a:ext cx="184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6" name="Right Arrow 15"/>
          <p:cNvSpPr/>
          <p:nvPr/>
        </p:nvSpPr>
        <p:spPr>
          <a:xfrm>
            <a:off x="4690916" y="6151409"/>
            <a:ext cx="7057737" cy="64654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332519" y="5458677"/>
            <a:ext cx="4416134" cy="64654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62980" y="5597284"/>
            <a:ext cx="394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Participation in Clinical Evaluation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99711" y="6280727"/>
            <a:ext cx="6871853" cy="37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Participation on Michigan TFCO Leadership Team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909" y="1565564"/>
            <a:ext cx="201352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Agency is current provider of Waiver for Serious Emotional Disturbance (SEDW)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Agency has or is in collaboration with a Wraparound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Agency receives an overview of Michigan TFCO Implementation structure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Agency has resources to implement an Evidence Based Practice with an evaluation requirement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PIHP role identified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TFCO model/ age group identified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Cost Calculator and Budget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Agency contracts with WSU/ MDHHS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Program Champion identified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426033" y="1496321"/>
            <a:ext cx="1967347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Clinical training for TFCO team (TLs &amp; Recs attend a second time)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Therapeutic Foster Home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FOCUS training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TFCO consultant assigned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Consultation begins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Implementation Packets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Services begin with children/youth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Recruitment consultation ongoing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Site visits, Implementation Reviews and Fidelity Assessments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Phase Transition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9818252" y="1523997"/>
            <a:ext cx="184727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Successful implementation of TFCO model to fidelity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Completion of certification packet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Ongoing training for new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Ongoing recruitment of Therapeutic Homes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Continued participation in Michigan TFCO Implementation initiative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Continued FOCUS subscription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Continuous quality improvement &amp; quality assurance (internal)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Fidelity assessments (TFC Consultants</a:t>
            </a:r>
            <a:r>
              <a:rPr lang="en-US" sz="12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618" y="6274546"/>
            <a:ext cx="1459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CD DLK RG 1/24/22</a:t>
            </a:r>
          </a:p>
        </p:txBody>
      </p:sp>
    </p:spTree>
    <p:extLst>
      <p:ext uri="{BB962C8B-B14F-4D97-AF65-F5344CB8AC3E}">
        <p14:creationId xmlns:p14="http://schemas.microsoft.com/office/powerpoint/2010/main" val="178279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0B86A7-A1EC-475B-9166-88902B033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F7D2E-080D-DBDD-73C4-3C38A2B77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2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CTFC using TFCO: Outcomes 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2C29CB1-9F74-4879-A6AF-AEA67B6F1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F20BE-640F-EFAB-3A43-2AA146DB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8FDE3-DBA4-6A04-C75D-E56FE92EF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2" y="216058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In Michigan Implementation of TFCO using Children’s Therapeutic Foster Care SEDW Medicaid Service:</a:t>
            </a:r>
          </a:p>
          <a:p>
            <a:pPr lvl="1"/>
            <a:r>
              <a:rPr lang="en-US" i="0" dirty="0"/>
              <a:t>As of FY21, all 13 youth served across 3 sites exited TFCO treatment to a lower level of care </a:t>
            </a:r>
          </a:p>
          <a:p>
            <a:pPr lvl="1"/>
            <a:r>
              <a:rPr lang="en-US" i="0" dirty="0"/>
              <a:t>1 youth who spent approx. 5 years at Hawthorn Center was eligible to return to the community after 6 months in TFCO</a:t>
            </a:r>
          </a:p>
          <a:p>
            <a:pPr lvl="1"/>
            <a:r>
              <a:rPr lang="en-US" i="0" dirty="0"/>
              <a:t>All youth who completed 1 year follow up (originally eligible for psychiatric hospitalization at the time of TFCO referral) had remained out of locked care settings in the year since TFCO treatment</a:t>
            </a:r>
          </a:p>
          <a:p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E2C7115-5336-410C-AD71-0F0952A2E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81817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364</TotalTime>
  <Words>1409</Words>
  <Application>Microsoft Office PowerPoint</Application>
  <PresentationFormat>Widescreen</PresentationFormat>
  <Paragraphs>181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Children’s Therapeutic Foster Care (CTFC) &amp; Treatment Foster Care Oregon (TFCO) </vt:lpstr>
      <vt:lpstr>CTFC &amp; TFCO Defined </vt:lpstr>
      <vt:lpstr>CTFC in the public mental health system</vt:lpstr>
      <vt:lpstr>PowerPoint Presentation</vt:lpstr>
      <vt:lpstr>SEDW &amp; CTFC</vt:lpstr>
      <vt:lpstr>State-wide need for Children’s Therapeutic Foster Care (CTFC): </vt:lpstr>
      <vt:lpstr>CTFC/TFCO Funding</vt:lpstr>
      <vt:lpstr>PowerPoint Presentation</vt:lpstr>
      <vt:lpstr>CTFC using TFCO: Outcomes </vt:lpstr>
      <vt:lpstr>TFCO Overview:  Services in Michigan </vt:lpstr>
      <vt:lpstr>Training required for Therapeutic Parents </vt:lpstr>
      <vt:lpstr>Sustainability </vt:lpstr>
      <vt:lpstr>Thank You</vt:lpstr>
    </vt:vector>
  </TitlesOfParts>
  <Company>State Of Michigan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Children’s therapeutic foster care (CTFC) &amp; Treatment Foster Care Oregon (TFCO) </dc:title>
  <dc:creator>Shlebah, Sura (DHHS-Contractor)</dc:creator>
  <cp:lastModifiedBy>Shlebah, Sura (DHHS-Contractor)</cp:lastModifiedBy>
  <cp:revision>2</cp:revision>
  <dcterms:created xsi:type="dcterms:W3CDTF">2023-05-23T14:27:31Z</dcterms:created>
  <dcterms:modified xsi:type="dcterms:W3CDTF">2023-06-01T18:44:42Z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2023-05-23T14:37:33Z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3b47c2b5-ed13-4e35-b80e-3fed7925240d</vt:lpwstr>
  </property>
  <property fmtid="{D5CDD505-2E9C-101B-9397-08002B2CF9AE}" pid="8" name="MSIP_Label_3a2fed65-62e7-46ea-af74-187e0c17143a_ContentBits">
    <vt:lpwstr>0</vt:lpwstr>
  </property>
</Properties>
</file>